
<file path=[Content_Types].xml><?xml version="1.0" encoding="utf-8"?>
<Types xmlns="http://schemas.openxmlformats.org/package/2006/content-types">
  <Default ContentType="image/png" Extension="png"/>
  <Default ContentType="image/jpeg" Extension="jpeg"/>
  <Default ContentType="application/vnd.openxmlformats-package.relationships+xml" Extension="rels"/>
  <Default ContentType="application/xml" Extension="xml"/>
  <Default ContentType="image/vnd.ms-photo" Extension="wdp"/>
  <Default ContentType="image/jpeg" Extension="jpg"/>
  <Override ContentType="application/vnd.openxmlformats-officedocument.presentationml.presentation.main+xml" PartName="/ppt/presentation.xml"/>
  <Override ContentType="application/vnd.openxmlformats-officedocument.customXmlProperties+xml" PartName="/customXml/itemProps1.xml"/>
  <Override ContentType="application/vnd.openxmlformats-officedocument.customXmlProperties+xml" PartName="/customXml/itemProps2.xml"/>
  <Override ContentType="application/vnd.openxmlformats-officedocument.customXmlProperties+xml" PartName="/customXml/itemProps3.xml"/>
  <Override ContentType="application/vnd.openxmlformats-officedocument.customXmlProperties+xml" PartName="/customXml/itemProps4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notesMaster+xml" PartName="/ppt/notesMasters/notesMaster1.xml"/>
  <Override ContentType="application/vnd.openxmlformats-officedocument.presentationml.handoutMaster+xml" PartName="/ppt/handoutMasters/handout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5"/>
  </p:sldMasterIdLst>
  <p:notesMasterIdLst>
    <p:notesMasterId r:id="rId69"/>
  </p:notesMasterIdLst>
  <p:handoutMasterIdLst>
    <p:handoutMasterId r:id="rId70"/>
  </p:handoutMasterIdLst>
  <p:sldIdLst>
    <p:sldId id="374" r:id="rId6"/>
    <p:sldId id="376" r:id="rId7"/>
    <p:sldId id="462" r:id="rId8"/>
    <p:sldId id="377" r:id="rId9"/>
    <p:sldId id="373" r:id="rId10"/>
    <p:sldId id="378" r:id="rId11"/>
    <p:sldId id="426" r:id="rId12"/>
    <p:sldId id="479" r:id="rId13"/>
    <p:sldId id="379" r:id="rId14"/>
    <p:sldId id="467" r:id="rId15"/>
    <p:sldId id="455" r:id="rId16"/>
    <p:sldId id="460" r:id="rId17"/>
    <p:sldId id="433" r:id="rId18"/>
    <p:sldId id="463" r:id="rId19"/>
    <p:sldId id="464" r:id="rId20"/>
    <p:sldId id="513" r:id="rId21"/>
    <p:sldId id="385" r:id="rId22"/>
    <p:sldId id="504" r:id="rId23"/>
    <p:sldId id="392" r:id="rId24"/>
    <p:sldId id="465" r:id="rId25"/>
    <p:sldId id="474" r:id="rId26"/>
    <p:sldId id="477" r:id="rId27"/>
    <p:sldId id="394" r:id="rId28"/>
    <p:sldId id="454" r:id="rId29"/>
    <p:sldId id="456" r:id="rId30"/>
    <p:sldId id="411" r:id="rId31"/>
    <p:sldId id="395" r:id="rId32"/>
    <p:sldId id="396" r:id="rId33"/>
    <p:sldId id="458" r:id="rId34"/>
    <p:sldId id="470" r:id="rId35"/>
    <p:sldId id="487" r:id="rId36"/>
    <p:sldId id="510" r:id="rId37"/>
    <p:sldId id="488" r:id="rId38"/>
    <p:sldId id="468" r:id="rId39"/>
    <p:sldId id="483" r:id="rId40"/>
    <p:sldId id="484" r:id="rId41"/>
    <p:sldId id="471" r:id="rId42"/>
    <p:sldId id="410" r:id="rId43"/>
    <p:sldId id="496" r:id="rId44"/>
    <p:sldId id="497" r:id="rId45"/>
    <p:sldId id="498" r:id="rId46"/>
    <p:sldId id="509" r:id="rId47"/>
    <p:sldId id="506" r:id="rId48"/>
    <p:sldId id="482" r:id="rId49"/>
    <p:sldId id="507" r:id="rId50"/>
    <p:sldId id="512" r:id="rId51"/>
    <p:sldId id="502" r:id="rId52"/>
    <p:sldId id="503" r:id="rId53"/>
    <p:sldId id="416" r:id="rId54"/>
    <p:sldId id="417" r:id="rId55"/>
    <p:sldId id="418" r:id="rId56"/>
    <p:sldId id="420" r:id="rId57"/>
    <p:sldId id="485" r:id="rId58"/>
    <p:sldId id="422" r:id="rId59"/>
    <p:sldId id="421" r:id="rId60"/>
    <p:sldId id="495" r:id="rId61"/>
    <p:sldId id="493" r:id="rId62"/>
    <p:sldId id="480" r:id="rId63"/>
    <p:sldId id="501" r:id="rId64"/>
    <p:sldId id="452" r:id="rId65"/>
    <p:sldId id="407" r:id="rId66"/>
    <p:sldId id="490" r:id="rId67"/>
    <p:sldId id="491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64">
          <p15:clr>
            <a:srgbClr val="A4A3A4"/>
          </p15:clr>
        </p15:guide>
        <p15:guide id="2" orient="horz" pos="3624">
          <p15:clr>
            <a:srgbClr val="A4A3A4"/>
          </p15:clr>
        </p15:guide>
        <p15:guide id="3" orient="horz" pos="3376">
          <p15:clr>
            <a:srgbClr val="A4A3A4"/>
          </p15:clr>
        </p15:guide>
        <p15:guide id="4" orient="horz" pos="943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pos="288">
          <p15:clr>
            <a:srgbClr val="A4A3A4"/>
          </p15:clr>
        </p15:guide>
        <p15:guide id="7" pos="5472">
          <p15:clr>
            <a:srgbClr val="A4A3A4"/>
          </p15:clr>
        </p15:guide>
        <p15:guide id="8" pos="30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722"/>
    <a:srgbClr val="A22B38"/>
    <a:srgbClr val="008770"/>
    <a:srgbClr val="D45D00"/>
    <a:srgbClr val="739600"/>
    <a:srgbClr val="00549F"/>
    <a:srgbClr val="D19000"/>
    <a:srgbClr val="9BCC00"/>
    <a:srgbClr val="83AC00"/>
    <a:srgbClr val="3B0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5" autoAdjust="0"/>
    <p:restoredTop sz="96980" autoAdjust="0"/>
  </p:normalViewPr>
  <p:slideViewPr>
    <p:cSldViewPr snapToGrid="0">
      <p:cViewPr>
        <p:scale>
          <a:sx n="70" d="100"/>
          <a:sy n="70" d="100"/>
        </p:scale>
        <p:origin x="-1398" y="-132"/>
      </p:cViewPr>
      <p:guideLst>
        <p:guide orient="horz" pos="864"/>
        <p:guide orient="horz" pos="3624"/>
        <p:guide orient="horz" pos="3376"/>
        <p:guide orient="horz" pos="943"/>
        <p:guide orient="horz" pos="408"/>
        <p:guide pos="288"/>
        <p:guide pos="5472"/>
        <p:guide pos="301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1974" y="-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" Type="http://schemas.openxmlformats.org/officeDocument/2006/relationships/slide" Target="slides/slide2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9E4E3-F7FB-47CD-9C0E-2CEB49CD529B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FEFD0-D57B-4D6A-B2D7-C3EDA058C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70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1AC51-D059-4223-9C88-494598A3634F}" type="datetimeFigureOut">
              <a:rPr lang="en-US" smtClean="0"/>
              <a:t>10/24/2017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492AF-BC2A-4188-B06F-754C36A74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0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A0FF6-7BFD-45EF-8D51-283BE7A83DB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27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ATDD Fundamentals (30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ATDD CI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Rollout Plan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Gherkin, XP concepts, Spec. by Example 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 Driven Development and Red, Green, Refactor 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 of gherkin tools for ATDD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1AD9B-2577-40E7-B5D6-4FA0E1D64D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D5F63-2D07-444E-92A1-879C59B5A45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62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09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itchFamily="34" charset="0"/>
              <a:ea typeface="Geneva"/>
              <a:cs typeface="Arial Unicode MS" pitchFamily="34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44A81-9C82-48F0-A753-D4C43BD72B81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BB529-7606-2B45-BC07-C1D71DD3B174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182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TUM_®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6" y="6205342"/>
            <a:ext cx="1219201" cy="383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453" y="328444"/>
            <a:ext cx="7772400" cy="348724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28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4427" y="5940465"/>
            <a:ext cx="8222373" cy="0"/>
          </a:xfrm>
          <a:prstGeom prst="line">
            <a:avLst/>
          </a:prstGeom>
          <a:ln w="254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 r="12461"/>
          <a:stretch/>
        </p:blipFill>
        <p:spPr>
          <a:xfrm>
            <a:off x="7828909" y="5990502"/>
            <a:ext cx="857891" cy="867498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406399" y="853207"/>
            <a:ext cx="8222373" cy="0"/>
          </a:xfrm>
          <a:prstGeom prst="line">
            <a:avLst/>
          </a:prstGeom>
          <a:ln w="254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668470" y="6117293"/>
            <a:ext cx="1814286" cy="55927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Virtual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DevDays</a:t>
            </a:r>
            <a:r>
              <a:rPr lang="en-US" sz="1100" baseline="0" dirty="0" smtClean="0">
                <a:solidFill>
                  <a:schemeClr val="bg1">
                    <a:lumMod val="50000"/>
                  </a:schemeClr>
                </a:solidFill>
              </a:rPr>
              <a:t> 2017 </a:t>
            </a:r>
          </a:p>
          <a:p>
            <a:pPr algn="ctr"/>
            <a:endParaRPr lang="en-US" sz="1100" baseline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100" baseline="0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fld id="{37764819-0827-4643-AA58-4789A9DC78DA}" type="slidenum">
              <a:rPr lang="en-US" sz="1100" baseline="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867431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82000" y="6543675"/>
            <a:ext cx="304800" cy="152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81D4DB-80DD-4E6D-B030-0A4C7C3753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7912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0344" y="4"/>
            <a:ext cx="8605697" cy="517059"/>
          </a:xfrm>
        </p:spPr>
        <p:txBody>
          <a:bodyPr/>
          <a:lstStyle>
            <a:lvl1pPr algn="l">
              <a:lnSpc>
                <a:spcPct val="80000"/>
              </a:lnSpc>
              <a:defRPr sz="2400" b="1" spc="-23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270344" y="997611"/>
            <a:ext cx="8605697" cy="455504"/>
          </a:xfrm>
        </p:spPr>
        <p:txBody>
          <a:bodyPr/>
          <a:lstStyle>
            <a:lvl1pPr marL="0" indent="0">
              <a:buNone/>
              <a:defRPr sz="1800"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59624" y="1728791"/>
            <a:ext cx="8616416" cy="2716636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571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2387726"/>
            <a:ext cx="4023360" cy="2408200"/>
          </a:xfrm>
          <a:prstGeom prst="rect">
            <a:avLst/>
          </a:prstGeom>
        </p:spPr>
        <p:txBody>
          <a:bodyPr lIns="0" tIns="0" bIns="0" anchor="ctr"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399" y="4806760"/>
            <a:ext cx="4023360" cy="261139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OPTUM_®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73968"/>
            <a:ext cx="1526583" cy="4797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64427" y="6027549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64427" y="1089890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5" r="11001"/>
          <a:stretch/>
        </p:blipFill>
        <p:spPr>
          <a:xfrm>
            <a:off x="5543032" y="2173338"/>
            <a:ext cx="2794039" cy="27760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81165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577924" y="112779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14157" y="11467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579450"/>
            <a:ext cx="6492240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195560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93379" y="-74623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solidFill>
                <a:srgbClr val="53565A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115217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Slide | orang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2415961"/>
            <a:ext cx="7772400" cy="1223319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50399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OPTUM_®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73968"/>
            <a:ext cx="1526583" cy="47978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64427" y="6027549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64427" y="1089890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r="8520"/>
          <a:stretch/>
        </p:blipFill>
        <p:spPr>
          <a:xfrm>
            <a:off x="3688308" y="5218331"/>
            <a:ext cx="1767385" cy="1632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69694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| orang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749421"/>
            <a:ext cx="7772400" cy="1073501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algn="l">
              <a:defRPr sz="36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8" name="Picture 7" descr="OPTUM_®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73968"/>
            <a:ext cx="1526583" cy="47978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64427" y="6027549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4427" y="1089890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5" r="11001"/>
          <a:stretch/>
        </p:blipFill>
        <p:spPr>
          <a:xfrm>
            <a:off x="2958544" y="1273959"/>
            <a:ext cx="3226913" cy="3206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8653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|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50398" y="2415961"/>
            <a:ext cx="7772400" cy="1223319"/>
          </a:xfrm>
          <a:prstGeom prst="rect">
            <a:avLst/>
          </a:prstGeom>
        </p:spPr>
        <p:txBody>
          <a:bodyPr lIns="0" tIns="0">
            <a:noAutofit/>
          </a:bodyPr>
          <a:lstStyle>
            <a:lvl1pPr algn="l">
              <a:defRPr sz="32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50398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OPTUM_®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73968"/>
            <a:ext cx="1526583" cy="479783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64427" y="6027549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64427" y="1089890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r="8520"/>
          <a:stretch/>
        </p:blipFill>
        <p:spPr>
          <a:xfrm>
            <a:off x="3688308" y="5218331"/>
            <a:ext cx="1767385" cy="1632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751502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PTUM_®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473968"/>
            <a:ext cx="1526583" cy="479783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464427" y="6027549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4427" y="1089890"/>
            <a:ext cx="6492240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 r="12461"/>
          <a:stretch/>
        </p:blipFill>
        <p:spPr>
          <a:xfrm>
            <a:off x="7072671" y="120516"/>
            <a:ext cx="1614129" cy="1632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34921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243311" y="6555406"/>
            <a:ext cx="4900689" cy="302593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dirty="0" smtClean="0">
                <a:solidFill>
                  <a:prstClr val="white">
                    <a:lumMod val="50000"/>
                  </a:prst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8" name="Picture 7" descr="OPTUM_®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7" y="6075623"/>
            <a:ext cx="1526583" cy="479783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464427" y="6027549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64427" y="1089890"/>
            <a:ext cx="6492240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 r="12461"/>
          <a:stretch/>
        </p:blipFill>
        <p:spPr>
          <a:xfrm>
            <a:off x="7448550" y="120516"/>
            <a:ext cx="1238250" cy="1252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36571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2" r="12461"/>
          <a:stretch/>
        </p:blipFill>
        <p:spPr>
          <a:xfrm>
            <a:off x="7419975" y="120516"/>
            <a:ext cx="1266825" cy="128101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25884"/>
            <a:ext cx="8229600" cy="38216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229600" y="6508153"/>
            <a:ext cx="457200" cy="20955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E22CD0-11F5-4647-B802-77FC0A9339C4}" type="slidenum">
              <a:rPr lang="en-US" smtClean="0">
                <a:solidFill>
                  <a:srgbClr val="53565A"/>
                </a:solidFill>
              </a:rPr>
              <a:pPr/>
              <a:t>‹#›</a:t>
            </a:fld>
            <a:endParaRPr lang="en-US" sz="900" dirty="0">
              <a:solidFill>
                <a:srgbClr val="53565A"/>
              </a:solidFill>
            </a:endParaRPr>
          </a:p>
        </p:txBody>
      </p:sp>
      <p:pic>
        <p:nvPicPr>
          <p:cNvPr id="9" name="Picture 8" descr="OPTUM_®_RGB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94" y="6159004"/>
            <a:ext cx="1237622" cy="388967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79450"/>
            <a:ext cx="6492240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64427" y="6027549"/>
            <a:ext cx="8222373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427" y="1089890"/>
            <a:ext cx="6492240" cy="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  <p:extLst>
      <p:ext uri="{BB962C8B-B14F-4D97-AF65-F5344CB8AC3E}">
        <p14:creationId xmlns:p14="http://schemas.microsoft.com/office/powerpoint/2010/main" val="192750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5000"/>
        </a:lnSpc>
        <a:spcBef>
          <a:spcPts val="6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00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715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572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287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67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0.png"/><Relationship Id="rId7" Type="http://schemas.openxmlformats.org/officeDocument/2006/relationships/image" Target="../media/image97.png"/><Relationship Id="rId12" Type="http://schemas.openxmlformats.org/officeDocument/2006/relationships/image" Target="../media/image2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00.png"/><Relationship Id="rId5" Type="http://schemas.openxmlformats.org/officeDocument/2006/relationships/image" Target="../media/image6.png"/><Relationship Id="rId10" Type="http://schemas.openxmlformats.org/officeDocument/2006/relationships/hyperlink" Target="https://codehub.optum.com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connect.uhg.com/groups/4981" TargetMode="External"/><Relationship Id="rId2" Type="http://schemas.openxmlformats.org/officeDocument/2006/relationships/hyperlink" Target="https://hubconnect.uhg.com/groups/osam-continuous-delivery-quality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hyperlink" Target="http://wiki.optum.com/display/OTSTC/Synergy" TargetMode="External"/><Relationship Id="rId4" Type="http://schemas.openxmlformats.org/officeDocument/2006/relationships/hyperlink" Target="https://hubconnect.uhg.com/groups/test-transformation-coe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50399" y="2387726"/>
            <a:ext cx="4648914" cy="145856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ATDD </a:t>
            </a: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– using</a:t>
            </a:r>
            <a:b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Java, Cucumber, Jenkins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736114" y="4724400"/>
            <a:ext cx="4499427" cy="645903"/>
          </a:xfrm>
        </p:spPr>
        <p:txBody>
          <a:bodyPr/>
          <a:lstStyle/>
          <a:p>
            <a:r>
              <a:rPr lang="en-US" sz="1400" dirty="0" smtClean="0"/>
              <a:t>Listen   listening </a:t>
            </a:r>
          </a:p>
          <a:p>
            <a:r>
              <a:rPr lang="en-US" sz="1400" dirty="0" smtClean="0"/>
              <a:t>Mehul Shah, DevOps Engineering/ Coach</a:t>
            </a:r>
          </a:p>
          <a:p>
            <a:r>
              <a:rPr lang="en-US" sz="1400" dirty="0" smtClean="0"/>
              <a:t>Harshit Mehta, Clinical solution/ OCM SDET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58556" y="450049"/>
            <a:ext cx="3260583" cy="3327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Virtual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DevDays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2017</a:t>
            </a:r>
          </a:p>
        </p:txBody>
      </p:sp>
      <p:sp>
        <p:nvSpPr>
          <p:cNvPr id="8" name="Subtitle 1"/>
          <p:cNvSpPr txBox="1">
            <a:spLocks/>
          </p:cNvSpPr>
          <p:nvPr/>
        </p:nvSpPr>
        <p:spPr bwMode="auto">
          <a:xfrm>
            <a:off x="5399313" y="5184039"/>
            <a:ext cx="3077031" cy="372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None/>
              <a:defRPr sz="1800">
                <a:solidFill>
                  <a:schemeClr val="tx1"/>
                </a:solidFill>
                <a:latin typeface="+mn-lt"/>
                <a:ea typeface="Geneva" charset="0"/>
                <a:cs typeface="+mn-cs"/>
              </a:defRPr>
            </a:lvl1pPr>
            <a:lvl2pPr marL="457200" indent="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kern="0" dirty="0" smtClean="0">
                <a:solidFill>
                  <a:srgbClr val="FFC000"/>
                </a:solidFill>
              </a:rPr>
              <a:t>DevOps Engineering</a:t>
            </a:r>
          </a:p>
        </p:txBody>
      </p:sp>
    </p:spTree>
    <p:extLst>
      <p:ext uri="{BB962C8B-B14F-4D97-AF65-F5344CB8AC3E}">
        <p14:creationId xmlns:p14="http://schemas.microsoft.com/office/powerpoint/2010/main" val="349627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you do ATDD ?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50490"/>
              </p:ext>
            </p:extLst>
          </p:nvPr>
        </p:nvGraphicFramePr>
        <p:xfrm>
          <a:off x="928047" y="1446663"/>
          <a:ext cx="6987653" cy="41568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9438"/>
                <a:gridCol w="4758215"/>
              </a:tblGrid>
              <a:tr h="107817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People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QA to QE/ SDET,</a:t>
                      </a:r>
                    </a:p>
                    <a:p>
                      <a:r>
                        <a:rPr lang="en-US" sz="2000" dirty="0" smtClean="0"/>
                        <a:t>Shift in thinking</a:t>
                      </a:r>
                      <a:r>
                        <a:rPr lang="en-US" sz="2000" baseline="0" dirty="0" smtClean="0"/>
                        <a:t>  </a:t>
                      </a:r>
                      <a:endParaRPr lang="en-US" sz="2000" dirty="0" smtClean="0"/>
                    </a:p>
                  </a:txBody>
                  <a:tcPr/>
                </a:tc>
              </a:tr>
              <a:tr h="176802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Process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Collaboration in defining Acceptance Criteria and automation, </a:t>
                      </a:r>
                      <a:r>
                        <a:rPr lang="en-US" sz="2000" baseline="0" dirty="0" smtClean="0"/>
                        <a:t>Continuous Integration, Frequent execution, Training and Coaching</a:t>
                      </a:r>
                      <a:endParaRPr lang="en-US" sz="2000" dirty="0"/>
                    </a:p>
                  </a:txBody>
                  <a:tcPr/>
                </a:tc>
              </a:tr>
              <a:tr h="111165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Tools/ Technology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 Agile central/ Rally, Automation frameworks, Gherkin, Atom editor, Java</a:t>
                      </a:r>
                      <a:r>
                        <a:rPr lang="en-US" sz="2000" baseline="0" dirty="0" smtClean="0"/>
                        <a:t> (other languages), GitHub, Selenium, </a:t>
                      </a:r>
                      <a:r>
                        <a:rPr lang="en-US" sz="2000" baseline="0" dirty="0" err="1" smtClean="0"/>
                        <a:t>LeanFT</a:t>
                      </a:r>
                      <a:r>
                        <a:rPr lang="en-US" sz="2000" baseline="0" dirty="0" smtClean="0"/>
                        <a:t>, Cucumber, Jenkins, </a:t>
                      </a:r>
                      <a:r>
                        <a:rPr lang="en-US" sz="2000" baseline="0" dirty="0" err="1" smtClean="0"/>
                        <a:t>SauceLabs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290" y="898182"/>
            <a:ext cx="1568937" cy="161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1038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 smtClean="0">
                <a:ea typeface="Geneva"/>
              </a:rPr>
              <a:t>ATDD – Three Amigos Collaboration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sz="half" idx="4294967295"/>
          </p:nvPr>
        </p:nvSpPr>
        <p:spPr>
          <a:xfrm>
            <a:off x="469900" y="1234062"/>
            <a:ext cx="3687763" cy="4191000"/>
          </a:xfrm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0" indent="0"/>
            <a:endParaRPr lang="en-US" altLang="en-US" sz="1600" dirty="0" smtClean="0">
              <a:ea typeface="Geneva"/>
            </a:endParaRPr>
          </a:p>
          <a:p>
            <a:pPr marL="287338" indent="-177800"/>
            <a:r>
              <a:rPr lang="en-US" altLang="en-US" sz="1600" dirty="0" smtClean="0">
                <a:ea typeface="Geneva"/>
              </a:rPr>
              <a:t>The up-front collaboration between the product owner/business, developer and tester is crucial in defining specifications. </a:t>
            </a:r>
          </a:p>
          <a:p>
            <a:pPr marL="287338" indent="-177800"/>
            <a:endParaRPr lang="en-US" altLang="en-US" sz="1600" b="1" dirty="0" smtClean="0">
              <a:ea typeface="Geneva"/>
            </a:endParaRPr>
          </a:p>
          <a:p>
            <a:pPr marL="287338" indent="-177800"/>
            <a:r>
              <a:rPr lang="en-US" altLang="en-US" sz="1600" dirty="0" smtClean="0">
                <a:ea typeface="Geneva"/>
              </a:rPr>
              <a:t>At minimum three roles create specifications, but the entire team may be present and contribute.</a:t>
            </a:r>
          </a:p>
          <a:p>
            <a:pPr marL="287338" indent="-177800"/>
            <a:endParaRPr lang="en-US" altLang="en-US" sz="1600" dirty="0" smtClean="0">
              <a:ea typeface="Geneva"/>
            </a:endParaRPr>
          </a:p>
          <a:p>
            <a:pPr marL="287338" indent="-177800"/>
            <a:r>
              <a:rPr lang="en-US" altLang="en-US" sz="1600" dirty="0" smtClean="0">
                <a:ea typeface="Geneva"/>
              </a:rPr>
              <a:t>When each of these 3 viewpoints are met, you should find clear specifications that provide value.</a:t>
            </a:r>
          </a:p>
          <a:p>
            <a:pPr marL="0" indent="0"/>
            <a:endParaRPr lang="en-US" altLang="en-US" sz="1600" dirty="0" smtClean="0">
              <a:ea typeface="Geneva"/>
            </a:endParaRPr>
          </a:p>
        </p:txBody>
      </p:sp>
      <p:sp>
        <p:nvSpPr>
          <p:cNvPr id="53252" name="Content Placeholder 3"/>
          <p:cNvSpPr>
            <a:spLocks noGrp="1"/>
          </p:cNvSpPr>
          <p:nvPr>
            <p:ph sz="half" idx="4294967295"/>
          </p:nvPr>
        </p:nvSpPr>
        <p:spPr>
          <a:xfrm>
            <a:off x="4786641" y="1248349"/>
            <a:ext cx="3808412" cy="4162425"/>
          </a:xfrm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/>
          <a:p>
            <a:pPr marL="287338" indent="-123825"/>
            <a:endParaRPr lang="en-US" altLang="en-US" sz="1600" b="1" u="sng" dirty="0" smtClean="0">
              <a:ea typeface="Geneva"/>
            </a:endParaRPr>
          </a:p>
          <a:p>
            <a:pPr marL="287338" indent="-123825"/>
            <a:r>
              <a:rPr lang="en-US" altLang="en-US" sz="1600" b="1" u="sng" dirty="0">
                <a:ea typeface="Geneva"/>
              </a:rPr>
              <a:t>PO/Business: </a:t>
            </a:r>
            <a:r>
              <a:rPr lang="en-US" altLang="en-US" sz="1600" dirty="0">
                <a:ea typeface="Geneva"/>
              </a:rPr>
              <a:t> </a:t>
            </a:r>
            <a:r>
              <a:rPr lang="en-US" altLang="en-US" sz="1600" dirty="0" smtClean="0">
                <a:ea typeface="Geneva"/>
              </a:rPr>
              <a:t>gets clarity from end user perspective …  happy path and key scenarios at higher level</a:t>
            </a:r>
          </a:p>
          <a:p>
            <a:pPr marL="287338" indent="-123825"/>
            <a:endParaRPr lang="en-US" altLang="en-US" sz="1600" dirty="0">
              <a:ea typeface="Geneva"/>
            </a:endParaRPr>
          </a:p>
          <a:p>
            <a:pPr marL="287338" indent="-123825"/>
            <a:r>
              <a:rPr lang="en-US" altLang="en-US" sz="1600" b="1" u="sng" dirty="0" smtClean="0">
                <a:ea typeface="Geneva"/>
              </a:rPr>
              <a:t>Tester:  </a:t>
            </a:r>
            <a:r>
              <a:rPr lang="en-US" altLang="en-US" sz="1600" dirty="0" smtClean="0">
                <a:ea typeface="Geneva"/>
              </a:rPr>
              <a:t>gets the clarity from testing perspective… negative scenario, edge cases, errors/exceptions, test logic and test data </a:t>
            </a:r>
          </a:p>
          <a:p>
            <a:pPr marL="287338" indent="-123825"/>
            <a:endParaRPr lang="en-US" altLang="en-US" sz="1600" dirty="0" smtClean="0">
              <a:ea typeface="Geneva"/>
            </a:endParaRPr>
          </a:p>
          <a:p>
            <a:pPr marL="287338" indent="-123825"/>
            <a:r>
              <a:rPr lang="en-US" altLang="en-US" sz="1600" b="1" u="sng" dirty="0" smtClean="0">
                <a:ea typeface="Geneva"/>
              </a:rPr>
              <a:t>Developer: </a:t>
            </a:r>
            <a:r>
              <a:rPr lang="en-US" altLang="en-US" sz="1600" dirty="0" smtClean="0">
                <a:ea typeface="Geneva"/>
              </a:rPr>
              <a:t> gets clarity from development perspective, contributes with white box view of code and dependencies</a:t>
            </a:r>
          </a:p>
        </p:txBody>
      </p:sp>
      <p:pic>
        <p:nvPicPr>
          <p:cNvPr id="6" name="Picture 3" descr="C:\Users\mshah108\AppData\Local\Microsoft\Windows\Temporary Internet Files\Content.IE5\YUZ54AA1\large-Abstract-person-66.6-10974[1].gif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73" y="2910762"/>
            <a:ext cx="360000" cy="4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mshah108\AppData\Local\Microsoft\Windows\Temporary Internet Files\Content.IE5\YUZ54AA1\large-Abstract-person-66.6-10974[1].gi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41" y="4092558"/>
            <a:ext cx="360000" cy="4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mshah108\AppData\Local\Microsoft\Windows\Temporary Internet Files\Content.IE5\YUZ54AA1\large-Abstract-person-66.6-10974[1].gif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148" y="1588917"/>
            <a:ext cx="360000" cy="4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88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Acceptance criteria connects all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483920" y="1193540"/>
            <a:ext cx="1828800" cy="696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600" dirty="0" smtClean="0"/>
              <a:t>Requirements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2483920" y="3142250"/>
            <a:ext cx="1828800" cy="696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600" dirty="0" smtClean="0"/>
              <a:t>AC/</a:t>
            </a:r>
            <a:r>
              <a:rPr lang="en-US" sz="1600" dirty="0" err="1" smtClean="0"/>
              <a:t>SbE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2483920" y="5113476"/>
            <a:ext cx="1828800" cy="696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600" dirty="0" smtClean="0"/>
              <a:t>Application Code</a:t>
            </a:r>
          </a:p>
        </p:txBody>
      </p:sp>
      <p:cxnSp>
        <p:nvCxnSpPr>
          <p:cNvPr id="28" name="Straight Arrow Connector 27"/>
          <p:cNvCxnSpPr>
            <a:stCxn id="25" idx="2"/>
            <a:endCxn id="26" idx="0"/>
          </p:cNvCxnSpPr>
          <p:nvPr/>
        </p:nvCxnSpPr>
        <p:spPr>
          <a:xfrm>
            <a:off x="3398320" y="3838286"/>
            <a:ext cx="0" cy="12751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 descr="C:\Users\mshah108\AppData\Local\Microsoft\Windows\Temporary Internet Files\Content.IE5\YUZ54AA1\large-Abstract-person-66.6-10974[1].gif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87" y="2914692"/>
            <a:ext cx="360000" cy="4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mshah108\AppData\Local\Microsoft\Windows\Temporary Internet Files\Content.IE5\YUZ54AA1\large-Abstract-person-66.6-10974[1].gi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880" y="4720949"/>
            <a:ext cx="360000" cy="4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mshah108\AppData\Local\Microsoft\Windows\Temporary Internet Files\Content.IE5\YUZ54AA1\large-Abstract-person-66.6-10974[1].gif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38" y="1082373"/>
            <a:ext cx="360000" cy="4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389572" y="5113476"/>
            <a:ext cx="674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Dev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092984" y="1518647"/>
            <a:ext cx="1236703" cy="3184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Business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034742" y="3300739"/>
            <a:ext cx="670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QA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4" idx="2"/>
            <a:endCxn id="25" idx="0"/>
          </p:cNvCxnSpPr>
          <p:nvPr/>
        </p:nvCxnSpPr>
        <p:spPr>
          <a:xfrm>
            <a:off x="3398320" y="1889576"/>
            <a:ext cx="0" cy="125267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1"/>
          </p:cNvCxnSpPr>
          <p:nvPr/>
        </p:nvCxnSpPr>
        <p:spPr>
          <a:xfrm flipV="1">
            <a:off x="4261324" y="1677883"/>
            <a:ext cx="2831660" cy="13877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9" idx="1"/>
          </p:cNvCxnSpPr>
          <p:nvPr/>
        </p:nvCxnSpPr>
        <p:spPr>
          <a:xfrm>
            <a:off x="4421121" y="3485405"/>
            <a:ext cx="361362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2" idx="1"/>
          </p:cNvCxnSpPr>
          <p:nvPr/>
        </p:nvCxnSpPr>
        <p:spPr>
          <a:xfrm>
            <a:off x="4121624" y="3887118"/>
            <a:ext cx="3267948" cy="1411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20004326">
            <a:off x="4485009" y="2173810"/>
            <a:ext cx="2041514" cy="2997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latin typeface="+mj-lt"/>
                <a:cs typeface="Arial" pitchFamily="34" charset="0"/>
              </a:rPr>
              <a:t>Requirements for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26797" y="3211902"/>
            <a:ext cx="2041514" cy="3345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latin typeface="+mj-lt"/>
                <a:cs typeface="Arial" pitchFamily="34" charset="0"/>
              </a:rPr>
              <a:t>Test cases/ scripts for</a:t>
            </a:r>
          </a:p>
        </p:txBody>
      </p:sp>
      <p:sp>
        <p:nvSpPr>
          <p:cNvPr id="44" name="TextBox 43"/>
          <p:cNvSpPr txBox="1"/>
          <p:nvPr/>
        </p:nvSpPr>
        <p:spPr>
          <a:xfrm rot="1363875">
            <a:off x="4754654" y="4353688"/>
            <a:ext cx="2377347" cy="2759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latin typeface="+mj-lt"/>
                <a:cs typeface="Arial" pitchFamily="34" charset="0"/>
              </a:rPr>
              <a:t>Specifications for</a:t>
            </a:r>
          </a:p>
        </p:txBody>
      </p:sp>
      <p:sp>
        <p:nvSpPr>
          <p:cNvPr id="45" name="TextBox 44"/>
          <p:cNvSpPr txBox="1"/>
          <p:nvPr/>
        </p:nvSpPr>
        <p:spPr>
          <a:xfrm rot="1490334">
            <a:off x="4797976" y="4699007"/>
            <a:ext cx="2377347" cy="2759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latin typeface="+mj-lt"/>
                <a:cs typeface="Arial" pitchFamily="34" charset="0"/>
              </a:rPr>
              <a:t>&amp; guides development</a:t>
            </a:r>
          </a:p>
        </p:txBody>
      </p:sp>
      <p:sp>
        <p:nvSpPr>
          <p:cNvPr id="50" name="TextBox 49"/>
          <p:cNvSpPr txBox="1"/>
          <p:nvPr/>
        </p:nvSpPr>
        <p:spPr>
          <a:xfrm rot="20104189">
            <a:off x="4735214" y="2200167"/>
            <a:ext cx="2560746" cy="4163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latin typeface="+mj-lt"/>
                <a:cs typeface="Arial" pitchFamily="34" charset="0"/>
              </a:rPr>
              <a:t>&amp; specification by example (</a:t>
            </a:r>
            <a:r>
              <a:rPr lang="en-US" sz="1400" dirty="0" err="1" smtClean="0">
                <a:latin typeface="+mj-lt"/>
                <a:cs typeface="Arial" pitchFamily="34" charset="0"/>
              </a:rPr>
              <a:t>SbE</a:t>
            </a:r>
            <a:r>
              <a:rPr lang="en-US" sz="1400" dirty="0" smtClean="0">
                <a:latin typeface="+mj-lt"/>
                <a:cs typeface="Arial" pitchFamily="34" charset="0"/>
              </a:rPr>
              <a:t>)</a:t>
            </a:r>
          </a:p>
          <a:p>
            <a:r>
              <a:rPr lang="en-US" sz="1400" dirty="0" smtClean="0">
                <a:latin typeface="+mj-lt"/>
                <a:cs typeface="Arial" pitchFamily="34" charset="0"/>
              </a:rPr>
              <a:t>, </a:t>
            </a:r>
            <a:r>
              <a:rPr lang="en-US" sz="1400" dirty="0">
                <a:latin typeface="+mj-lt"/>
                <a:cs typeface="Arial" pitchFamily="34" charset="0"/>
              </a:rPr>
              <a:t>single source of truth</a:t>
            </a:r>
          </a:p>
          <a:p>
            <a:endParaRPr lang="en-US" sz="1400" dirty="0" smtClean="0">
              <a:latin typeface="+mj-lt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02821" y="3462972"/>
            <a:ext cx="2331921" cy="2446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latin typeface="+mj-lt"/>
                <a:cs typeface="Arial" pitchFamily="34" charset="0"/>
              </a:rPr>
              <a:t>&amp; executable specification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82843" y="2421684"/>
            <a:ext cx="2073899" cy="1928885"/>
            <a:chOff x="4028364" y="2738649"/>
            <a:chExt cx="2795514" cy="2477068"/>
          </a:xfrm>
        </p:grpSpPr>
        <p:sp>
          <p:nvSpPr>
            <p:cNvPr id="55" name="Oval 54"/>
            <p:cNvSpPr/>
            <p:nvPr/>
          </p:nvSpPr>
          <p:spPr>
            <a:xfrm>
              <a:off x="5117909" y="2794167"/>
              <a:ext cx="1705969" cy="165137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4028364" y="2738649"/>
              <a:ext cx="1705969" cy="165137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4519682" y="3564338"/>
              <a:ext cx="1705969" cy="1651379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2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 rot="18994378">
              <a:off x="4194346" y="3235288"/>
              <a:ext cx="1074264" cy="341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Requirements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 rot="3071532">
              <a:off x="5673509" y="3195800"/>
              <a:ext cx="1065366" cy="3542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Automated</a:t>
              </a:r>
            </a:p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Test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14244" y="4414905"/>
              <a:ext cx="1116842" cy="3411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Living</a:t>
              </a:r>
            </a:p>
            <a:p>
              <a:pPr algn="ctr"/>
              <a:r>
                <a:rPr lang="en-US" sz="1200" b="1" dirty="0" smtClean="0">
                  <a:latin typeface="Arial" pitchFamily="34" charset="0"/>
                  <a:cs typeface="Arial" pitchFamily="34" charset="0"/>
                </a:rPr>
                <a:t>Documentation</a:t>
              </a:r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Marker trans="100000" size="100"/>
                      </a14:imgEffect>
                      <a14:imgEffect>
                        <a14:sharpenSoften amount="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8875" y="3688096"/>
              <a:ext cx="302382" cy="32951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48000"/>
              </a:schemeClr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90005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SbE</a:t>
            </a:r>
            <a:r>
              <a:rPr lang="en-US" dirty="0" smtClean="0"/>
              <a:t> to Living Documentation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1072528" y="2063344"/>
            <a:ext cx="7348537" cy="36274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Specifications that are …</a:t>
            </a:r>
          </a:p>
          <a:p>
            <a:r>
              <a:rPr lang="en-US" dirty="0"/>
              <a:t>Well organized</a:t>
            </a:r>
          </a:p>
          <a:p>
            <a:r>
              <a:rPr lang="en-US" dirty="0"/>
              <a:t>Easy to find and access</a:t>
            </a:r>
          </a:p>
          <a:p>
            <a:r>
              <a:rPr lang="en-US" dirty="0"/>
              <a:t>Consistent</a:t>
            </a:r>
          </a:p>
          <a:p>
            <a:r>
              <a:rPr lang="en-US" dirty="0"/>
              <a:t>Reliable</a:t>
            </a:r>
          </a:p>
          <a:p>
            <a:r>
              <a:rPr lang="en-US" dirty="0"/>
              <a:t>Authoritative</a:t>
            </a:r>
          </a:p>
          <a:p>
            <a:r>
              <a:rPr lang="en-US" dirty="0"/>
              <a:t>Easy to understand</a:t>
            </a:r>
          </a:p>
          <a:p>
            <a:r>
              <a:rPr lang="en-US" dirty="0" smtClean="0"/>
              <a:t>Kept up-to-date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… </a:t>
            </a:r>
            <a:r>
              <a:rPr lang="en-US" dirty="0"/>
              <a:t>evolve to become </a:t>
            </a:r>
            <a:r>
              <a:rPr lang="en-US" dirty="0" smtClean="0"/>
              <a:t>single source of truth and living Documentation!</a:t>
            </a:r>
            <a:endParaRPr lang="en-US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4281659" y="1226731"/>
            <a:ext cx="3738562" cy="3189288"/>
          </a:xfrm>
          <a:prstGeom prst="roundRect">
            <a:avLst>
              <a:gd name="adj" fmla="val 7216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097634" y="1072744"/>
            <a:ext cx="2149475" cy="355600"/>
          </a:xfrm>
          <a:prstGeom prst="roundRect">
            <a:avLst>
              <a:gd name="adj" fmla="val 8481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b="1">
                <a:solidFill>
                  <a:srgbClr val="FFFFFF"/>
                </a:solidFill>
                <a:ea typeface="Arial Unicode MS" pitchFamily="34" charset="-128"/>
              </a:rPr>
              <a:t>Business Goal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5097634" y="1707744"/>
            <a:ext cx="2149475" cy="355600"/>
          </a:xfrm>
          <a:prstGeom prst="roundRect">
            <a:avLst>
              <a:gd name="adj" fmla="val 8481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b="1" dirty="0">
                <a:solidFill>
                  <a:srgbClr val="FFFFFF"/>
                </a:solidFill>
                <a:ea typeface="Arial Unicode MS" pitchFamily="34" charset="-128"/>
              </a:rPr>
              <a:t>Scope / Desires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5097634" y="3620681"/>
            <a:ext cx="2149475" cy="355600"/>
          </a:xfrm>
          <a:prstGeom prst="roundRect">
            <a:avLst>
              <a:gd name="adj" fmla="val 8481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b="1" dirty="0">
                <a:solidFill>
                  <a:srgbClr val="FFFFFF"/>
                </a:solidFill>
                <a:ea typeface="Arial Unicode MS" pitchFamily="34" charset="-128"/>
              </a:rPr>
              <a:t>Executable Specification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5097634" y="2345919"/>
            <a:ext cx="2149475" cy="355600"/>
          </a:xfrm>
          <a:prstGeom prst="roundRect">
            <a:avLst>
              <a:gd name="adj" fmla="val 8481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b="1">
                <a:solidFill>
                  <a:srgbClr val="FFFFFF"/>
                </a:solidFill>
                <a:ea typeface="Arial Unicode MS" pitchFamily="34" charset="-128"/>
              </a:rPr>
              <a:t>Key Scenarios / Examples</a:t>
            </a: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5097634" y="2984094"/>
            <a:ext cx="2149475" cy="355600"/>
          </a:xfrm>
          <a:prstGeom prst="roundRect">
            <a:avLst>
              <a:gd name="adj" fmla="val 8481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b="1" dirty="0">
                <a:solidFill>
                  <a:srgbClr val="FFFFFF"/>
                </a:solidFill>
                <a:ea typeface="Arial Unicode MS" pitchFamily="34" charset="-128"/>
              </a:rPr>
              <a:t>Specifications with Examples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5097634" y="4262031"/>
            <a:ext cx="2149475" cy="355600"/>
          </a:xfrm>
          <a:prstGeom prst="roundRect">
            <a:avLst>
              <a:gd name="adj" fmla="val 8481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b="1">
                <a:solidFill>
                  <a:srgbClr val="FFFFFF"/>
                </a:solidFill>
                <a:ea typeface="Arial Unicode MS" pitchFamily="34" charset="-128"/>
              </a:rPr>
              <a:t>Living Documentation</a:t>
            </a:r>
          </a:p>
        </p:txBody>
      </p:sp>
      <p:sp>
        <p:nvSpPr>
          <p:cNvPr id="12" name="Down Arrow 11"/>
          <p:cNvSpPr/>
          <p:nvPr/>
        </p:nvSpPr>
        <p:spPr bwMode="auto">
          <a:xfrm>
            <a:off x="5780259" y="1428344"/>
            <a:ext cx="141287" cy="279400"/>
          </a:xfrm>
          <a:prstGeom prst="downArrow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3" name="Down Arrow 12"/>
          <p:cNvSpPr/>
          <p:nvPr/>
        </p:nvSpPr>
        <p:spPr bwMode="auto">
          <a:xfrm>
            <a:off x="5791371" y="2063344"/>
            <a:ext cx="141288" cy="280987"/>
          </a:xfrm>
          <a:prstGeom prst="downArrow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5800896" y="2707869"/>
            <a:ext cx="139700" cy="280987"/>
          </a:xfrm>
          <a:prstGeom prst="downArrow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5819946" y="3339694"/>
            <a:ext cx="141288" cy="279400"/>
          </a:xfrm>
          <a:prstGeom prst="downArrow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5823121" y="3976281"/>
            <a:ext cx="141288" cy="280988"/>
          </a:xfrm>
          <a:prstGeom prst="downArrow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32659" y="1428344"/>
            <a:ext cx="13382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FF0000"/>
                </a:solidFill>
              </a:rPr>
              <a:t>Derives the scope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18384" y="2076044"/>
            <a:ext cx="16430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FF0000"/>
                </a:solidFill>
              </a:rPr>
              <a:t>Specify collaboratively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4259" y="2720569"/>
            <a:ext cx="16938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FF0000"/>
                </a:solidFill>
              </a:rPr>
              <a:t>Refine the specification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59659" y="3330169"/>
            <a:ext cx="131445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FF0000"/>
                </a:solidFill>
              </a:rPr>
              <a:t>Automate literally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59659" y="4000094"/>
            <a:ext cx="1387475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FF0000"/>
                </a:solidFill>
              </a:rPr>
              <a:t>Validate frequently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 rot="5400000">
            <a:off x="3491084" y="2774543"/>
            <a:ext cx="220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5EA4"/>
                </a:solidFill>
                <a:cs typeface="Geneva"/>
              </a:rPr>
              <a:t>Ubiquitous Language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 rot="5400000">
            <a:off x="6707359" y="2720568"/>
            <a:ext cx="220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5EA4"/>
                </a:solidFill>
                <a:cs typeface="Geneva"/>
              </a:rPr>
              <a:t>Shared Understanding</a:t>
            </a:r>
          </a:p>
        </p:txBody>
      </p:sp>
    </p:spTree>
    <p:extLst>
      <p:ext uri="{BB962C8B-B14F-4D97-AF65-F5344CB8AC3E}">
        <p14:creationId xmlns:p14="http://schemas.microsoft.com/office/powerpoint/2010/main" val="743803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9"/>
          <p:cNvSpPr txBox="1">
            <a:spLocks noChangeArrowheads="1"/>
          </p:cNvSpPr>
          <p:nvPr/>
        </p:nvSpPr>
        <p:spPr bwMode="auto">
          <a:xfrm>
            <a:off x="2169438" y="1912841"/>
            <a:ext cx="1857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b="1" smtClean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899" y="3151372"/>
            <a:ext cx="3241963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 smtClean="0">
                <a:solidFill>
                  <a:srgbClr val="002060"/>
                </a:solidFill>
                <a:ea typeface="Geneva" charset="-128"/>
              </a:rPr>
              <a:t>User Story: Search by Name</a:t>
            </a:r>
            <a:endParaRPr lang="en-US" sz="1000" b="1" dirty="0">
              <a:solidFill>
                <a:srgbClr val="002060"/>
              </a:solidFill>
              <a:ea typeface="Geneva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i="1" dirty="0">
                <a:solidFill>
                  <a:srgbClr val="535659"/>
                </a:solidFill>
                <a:ea typeface="Geneva" charset="-128"/>
              </a:rPr>
              <a:t>In order to </a:t>
            </a:r>
            <a:r>
              <a:rPr lang="en-US" sz="1000" b="1" i="1" dirty="0" smtClean="0">
                <a:solidFill>
                  <a:srgbClr val="535659"/>
                </a:solidFill>
                <a:ea typeface="Geneva" charset="-128"/>
              </a:rPr>
              <a:t>keep short customer </a:t>
            </a:r>
            <a:r>
              <a:rPr lang="en-US" sz="1000" b="1" i="1" dirty="0">
                <a:solidFill>
                  <a:srgbClr val="535659"/>
                </a:solidFill>
                <a:ea typeface="Geneva" charset="-128"/>
              </a:rPr>
              <a:t>response </a:t>
            </a:r>
            <a:r>
              <a:rPr lang="en-US" sz="1000" b="1" i="1" dirty="0" smtClean="0">
                <a:solidFill>
                  <a:srgbClr val="535659"/>
                </a:solidFill>
                <a:ea typeface="Geneva" charset="-128"/>
              </a:rPr>
              <a:t>time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i="1" dirty="0" smtClean="0">
                <a:solidFill>
                  <a:srgbClr val="535659"/>
                </a:solidFill>
                <a:ea typeface="Geneva" charset="-128"/>
              </a:rPr>
              <a:t>As </a:t>
            </a:r>
            <a:r>
              <a:rPr lang="en-US" sz="1000" b="1" i="1" dirty="0">
                <a:solidFill>
                  <a:srgbClr val="535659"/>
                </a:solidFill>
                <a:ea typeface="Geneva" charset="-128"/>
              </a:rPr>
              <a:t>a  </a:t>
            </a:r>
            <a:r>
              <a:rPr lang="en-US" sz="1000" b="1" i="1" dirty="0" smtClean="0">
                <a:solidFill>
                  <a:srgbClr val="535659"/>
                </a:solidFill>
                <a:ea typeface="Geneva" charset="-128"/>
              </a:rPr>
              <a:t>customer service representative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i="1" dirty="0" smtClean="0">
                <a:solidFill>
                  <a:srgbClr val="535659"/>
                </a:solidFill>
                <a:ea typeface="Geneva" charset="-128"/>
              </a:rPr>
              <a:t>I </a:t>
            </a:r>
            <a:r>
              <a:rPr lang="en-US" sz="1000" b="1" i="1" dirty="0">
                <a:solidFill>
                  <a:srgbClr val="535659"/>
                </a:solidFill>
                <a:ea typeface="Geneva" charset="-128"/>
              </a:rPr>
              <a:t>want to search for my customers by their first and last names </a:t>
            </a:r>
            <a:endParaRPr lang="en-US" sz="1000" b="1" i="1" dirty="0" smtClean="0">
              <a:solidFill>
                <a:srgbClr val="535659"/>
              </a:solidFill>
              <a:ea typeface="Geneva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00" b="1" dirty="0">
              <a:solidFill>
                <a:srgbClr val="535659"/>
              </a:solidFill>
              <a:ea typeface="Geneva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535659"/>
                </a:solidFill>
                <a:ea typeface="Geneva" charset="-128"/>
              </a:rPr>
              <a:t>Scenario: </a:t>
            </a:r>
            <a:r>
              <a:rPr lang="en-US" sz="1000" b="1" dirty="0" smtClean="0">
                <a:solidFill>
                  <a:srgbClr val="535659"/>
                </a:solidFill>
                <a:ea typeface="Geneva" charset="-128"/>
              </a:rPr>
              <a:t>1. Combination </a:t>
            </a:r>
            <a:r>
              <a:rPr lang="en-US" sz="1000" b="1" dirty="0">
                <a:solidFill>
                  <a:srgbClr val="535659"/>
                </a:solidFill>
                <a:ea typeface="Geneva" charset="-128"/>
              </a:rPr>
              <a:t>of first and last name </a:t>
            </a:r>
            <a:endParaRPr lang="en-US" sz="1000" b="1" dirty="0" smtClean="0">
              <a:solidFill>
                <a:srgbClr val="535659"/>
              </a:solidFill>
              <a:ea typeface="Geneva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 smtClean="0">
                <a:solidFill>
                  <a:srgbClr val="535659"/>
                </a:solidFill>
                <a:ea typeface="Geneva" charset="-128"/>
              </a:rPr>
              <a:t>Scenario</a:t>
            </a:r>
            <a:r>
              <a:rPr lang="en-US" sz="1000" b="1" dirty="0">
                <a:solidFill>
                  <a:srgbClr val="535659"/>
                </a:solidFill>
                <a:ea typeface="Geneva" charset="-128"/>
              </a:rPr>
              <a:t>: </a:t>
            </a:r>
            <a:r>
              <a:rPr lang="en-US" sz="1000" b="1" dirty="0" smtClean="0">
                <a:solidFill>
                  <a:srgbClr val="535659"/>
                </a:solidFill>
                <a:ea typeface="Geneva" charset="-128"/>
              </a:rPr>
              <a:t>2. First </a:t>
            </a:r>
            <a:r>
              <a:rPr lang="en-US" sz="1000" b="1" dirty="0">
                <a:solidFill>
                  <a:srgbClr val="535659"/>
                </a:solidFill>
                <a:ea typeface="Geneva" charset="-128"/>
              </a:rPr>
              <a:t>name only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535659"/>
                </a:solidFill>
                <a:ea typeface="Geneva" charset="-128"/>
              </a:rPr>
              <a:t>Scenario: </a:t>
            </a:r>
            <a:r>
              <a:rPr lang="en-US" sz="1000" b="1" dirty="0" smtClean="0">
                <a:solidFill>
                  <a:srgbClr val="535659"/>
                </a:solidFill>
                <a:ea typeface="Geneva" charset="-128"/>
              </a:rPr>
              <a:t>3. Last </a:t>
            </a:r>
            <a:r>
              <a:rPr lang="en-US" sz="1000" b="1" dirty="0">
                <a:solidFill>
                  <a:srgbClr val="535659"/>
                </a:solidFill>
                <a:ea typeface="Geneva" charset="-128"/>
              </a:rPr>
              <a:t>name only </a:t>
            </a:r>
            <a:endParaRPr lang="en-US" sz="1000" b="1" dirty="0" smtClean="0">
              <a:solidFill>
                <a:srgbClr val="535659"/>
              </a:solidFill>
              <a:ea typeface="Geneva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 smtClean="0">
                <a:solidFill>
                  <a:srgbClr val="535659"/>
                </a:solidFill>
                <a:ea typeface="Geneva" charset="-128"/>
              </a:rPr>
              <a:t>Scenario: 4. Blank name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 smtClean="0">
                <a:solidFill>
                  <a:srgbClr val="535659"/>
                </a:solidFill>
                <a:ea typeface="Geneva" charset="-128"/>
              </a:rPr>
              <a:t>Scenario</a:t>
            </a:r>
            <a:r>
              <a:rPr lang="en-US" sz="1000" b="1" dirty="0">
                <a:solidFill>
                  <a:srgbClr val="535659"/>
                </a:solidFill>
                <a:ea typeface="Geneva" charset="-128"/>
              </a:rPr>
              <a:t>: </a:t>
            </a:r>
            <a:r>
              <a:rPr lang="en-US" sz="1000" b="1" dirty="0" smtClean="0">
                <a:solidFill>
                  <a:srgbClr val="535659"/>
                </a:solidFill>
                <a:ea typeface="Geneva" charset="-128"/>
              </a:rPr>
              <a:t>5. Special characters only </a:t>
            </a:r>
            <a:endParaRPr lang="en-US" sz="1000" b="1" dirty="0">
              <a:solidFill>
                <a:srgbClr val="535659"/>
              </a:solidFill>
              <a:ea typeface="Geneva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19627" y="4177533"/>
            <a:ext cx="4141989" cy="16004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 smtClean="0">
                <a:solidFill>
                  <a:srgbClr val="002060"/>
                </a:solidFill>
                <a:ea typeface="Geneva" charset="-128"/>
              </a:rPr>
              <a:t>Scenario Outline: 3. Last  name  only</a:t>
            </a:r>
            <a:endParaRPr lang="en-US" sz="1000" b="1" dirty="0">
              <a:solidFill>
                <a:srgbClr val="002060"/>
              </a:solidFill>
              <a:ea typeface="Geneva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dirty="0">
                <a:solidFill>
                  <a:srgbClr val="535659"/>
                </a:solidFill>
                <a:ea typeface="Geneva" charset="-128"/>
              </a:rPr>
              <a:t>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535659"/>
                </a:solidFill>
                <a:ea typeface="Geneva" charset="-128"/>
              </a:rPr>
              <a:t> </a:t>
            </a:r>
            <a:r>
              <a:rPr lang="en-US" sz="1000" b="1" dirty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Given these customers: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  | First Name | Last Name |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  | </a:t>
            </a:r>
            <a:r>
              <a:rPr lang="en-US" sz="1000" b="1" dirty="0" smtClean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Mehul      | Shah      |</a:t>
            </a:r>
            <a:endParaRPr lang="en-US" sz="1000" b="1" dirty="0">
              <a:solidFill>
                <a:srgbClr val="535659"/>
              </a:solidFill>
              <a:latin typeface="Courier New" panose="02070309020205020404" pitchFamily="49" charset="0"/>
              <a:ea typeface="Geneva" charset="-128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  | </a:t>
            </a:r>
            <a:r>
              <a:rPr lang="en-US" sz="1000" b="1" dirty="0" smtClean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Burt       | Corbin    |</a:t>
            </a:r>
            <a:endParaRPr lang="en-US" sz="1000" b="1" dirty="0">
              <a:solidFill>
                <a:srgbClr val="535659"/>
              </a:solidFill>
              <a:latin typeface="Courier New" panose="02070309020205020404" pitchFamily="49" charset="0"/>
              <a:ea typeface="Geneva" charset="-128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  | </a:t>
            </a:r>
            <a:r>
              <a:rPr lang="en-US" sz="1000" b="1" dirty="0" smtClean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Dana       | Thomas    |      </a:t>
            </a:r>
            <a:endParaRPr lang="en-US" sz="1000" b="1" dirty="0">
              <a:solidFill>
                <a:srgbClr val="535659"/>
              </a:solidFill>
              <a:latin typeface="Courier New" panose="02070309020205020404" pitchFamily="49" charset="0"/>
              <a:ea typeface="Geneva" charset="-128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  | Amanda </a:t>
            </a:r>
            <a:r>
              <a:rPr lang="en-US" sz="1000" b="1" dirty="0" smtClean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    | Prince    | </a:t>
            </a:r>
            <a:endParaRPr lang="en-US" sz="1000" b="1" dirty="0">
              <a:solidFill>
                <a:srgbClr val="535659"/>
              </a:solidFill>
              <a:latin typeface="Courier New" panose="02070309020205020404" pitchFamily="49" charset="0"/>
              <a:ea typeface="Geneva" charset="-128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When I search for Last Name of </a:t>
            </a:r>
            <a:r>
              <a:rPr lang="en-US" sz="1000" b="1" dirty="0" smtClean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“Corbin" </a:t>
            </a:r>
            <a:endParaRPr lang="en-US" sz="1000" b="1" dirty="0">
              <a:solidFill>
                <a:srgbClr val="535659"/>
              </a:solidFill>
              <a:latin typeface="Courier New" panose="02070309020205020404" pitchFamily="49" charset="0"/>
              <a:ea typeface="Geneva" charset="-128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Then search returns </a:t>
            </a:r>
            <a:r>
              <a:rPr lang="en-US" sz="1000" b="1" dirty="0" smtClean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“1" customer </a:t>
            </a:r>
            <a:r>
              <a:rPr lang="en-US" sz="1000" b="1" dirty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with </a:t>
            </a:r>
            <a:r>
              <a:rPr lang="en-US" sz="1000" b="1" dirty="0" smtClean="0">
                <a:solidFill>
                  <a:srgbClr val="535659"/>
                </a:solidFill>
                <a:latin typeface="Courier New" panose="02070309020205020404" pitchFamily="49" charset="0"/>
                <a:ea typeface="Geneva" charset="-128"/>
                <a:cs typeface="Courier New" panose="02070309020205020404" pitchFamily="49" charset="0"/>
              </a:rPr>
              <a:t>“Burt Corbin”</a:t>
            </a:r>
            <a:endParaRPr lang="en-US" sz="1000" b="1" dirty="0">
              <a:solidFill>
                <a:srgbClr val="535659"/>
              </a:solidFill>
              <a:latin typeface="Courier New" panose="02070309020205020404" pitchFamily="49" charset="0"/>
              <a:ea typeface="Geneva" charset="-128"/>
              <a:cs typeface="Courier New" panose="02070309020205020404" pitchFamily="49" charset="0"/>
            </a:endParaRPr>
          </a:p>
        </p:txBody>
      </p:sp>
      <p:cxnSp>
        <p:nvCxnSpPr>
          <p:cNvPr id="14" name="Straight Arrow Connector 13"/>
          <p:cNvCxnSpPr>
            <a:stCxn id="1026" idx="3"/>
          </p:cNvCxnSpPr>
          <p:nvPr/>
        </p:nvCxnSpPr>
        <p:spPr bwMode="auto">
          <a:xfrm>
            <a:off x="3064791" y="1826785"/>
            <a:ext cx="1578458" cy="579769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9050" cap="flat" cmpd="sng" algn="ctr">
            <a:solidFill>
              <a:srgbClr val="A22B38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3942613" y="2997483"/>
            <a:ext cx="700636" cy="645939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9050" cap="flat" cmpd="sng" algn="ctr">
            <a:solidFill>
              <a:srgbClr val="A22B38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itle 1"/>
          <p:cNvSpPr txBox="1">
            <a:spLocks noGrp="1"/>
          </p:cNvSpPr>
          <p:nvPr>
            <p:ph type="ctr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normAutofit fontScale="90000"/>
          </a:bodyPr>
          <a:lstStyle/>
          <a:p>
            <a:pPr algn="ctr"/>
            <a:r>
              <a:rPr lang="en-US" kern="0" dirty="0" smtClean="0"/>
              <a:t>INVEST </a:t>
            </a:r>
            <a:r>
              <a:rPr lang="en-US" kern="0" dirty="0"/>
              <a:t>stories </a:t>
            </a:r>
            <a:r>
              <a:rPr lang="en-US" kern="0" dirty="0" smtClean="0"/>
              <a:t>with acceptance criteria</a:t>
            </a:r>
            <a:endParaRPr lang="en-US" dirty="0"/>
          </a:p>
        </p:txBody>
      </p:sp>
      <p:sp>
        <p:nvSpPr>
          <p:cNvPr id="12290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839200" y="6543675"/>
            <a:ext cx="304800" cy="152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</a:pPr>
            <a:fld id="{BD036252-63A8-4983-8857-261EA2F8A75F}" type="slidenum">
              <a:rPr lang="en-US" altLang="en-US" sz="800" smtClean="0">
                <a:solidFill>
                  <a:srgbClr val="63666A"/>
                </a:solidFill>
              </a:rPr>
              <a:pPr>
                <a:lnSpc>
                  <a:spcPct val="100000"/>
                </a:lnSpc>
                <a:spcAft>
                  <a:spcPct val="0"/>
                </a:spcAft>
                <a:buClrTx/>
              </a:pPr>
              <a:t>14</a:t>
            </a:fld>
            <a:endParaRPr lang="en-US" altLang="en-US" sz="800" dirty="0" smtClean="0">
              <a:solidFill>
                <a:srgbClr val="63666A"/>
              </a:solidFill>
            </a:endParaRPr>
          </a:p>
        </p:txBody>
      </p:sp>
      <p:cxnSp>
        <p:nvCxnSpPr>
          <p:cNvPr id="24" name="Straight Arrow Connector 23"/>
          <p:cNvCxnSpPr>
            <a:stCxn id="6" idx="2"/>
          </p:cNvCxnSpPr>
          <p:nvPr/>
        </p:nvCxnSpPr>
        <p:spPr bwMode="auto">
          <a:xfrm>
            <a:off x="2297881" y="4936476"/>
            <a:ext cx="2021746" cy="500123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9050" cap="flat" cmpd="sng" algn="ctr">
            <a:solidFill>
              <a:srgbClr val="A22B38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301" name="TextBox 22"/>
          <p:cNvSpPr txBox="1">
            <a:spLocks noChangeArrowheads="1"/>
          </p:cNvSpPr>
          <p:nvPr/>
        </p:nvSpPr>
        <p:spPr bwMode="auto">
          <a:xfrm>
            <a:off x="1148676" y="990504"/>
            <a:ext cx="8306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 smtClean="0">
                <a:solidFill>
                  <a:srgbClr val="002060"/>
                </a:solidFill>
              </a:rPr>
              <a:t>Feature</a:t>
            </a:r>
          </a:p>
        </p:txBody>
      </p:sp>
      <p:sp>
        <p:nvSpPr>
          <p:cNvPr id="12302" name="TextBox 29"/>
          <p:cNvSpPr txBox="1">
            <a:spLocks noChangeArrowheads="1"/>
          </p:cNvSpPr>
          <p:nvPr/>
        </p:nvSpPr>
        <p:spPr bwMode="auto">
          <a:xfrm>
            <a:off x="6258658" y="1082714"/>
            <a:ext cx="13420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 smtClean="0">
                <a:solidFill>
                  <a:srgbClr val="002060"/>
                </a:solidFill>
              </a:rPr>
              <a:t>INVEST Story</a:t>
            </a:r>
          </a:p>
        </p:txBody>
      </p:sp>
      <p:sp>
        <p:nvSpPr>
          <p:cNvPr id="12303" name="TextBox 30"/>
          <p:cNvSpPr txBox="1">
            <a:spLocks noChangeArrowheads="1"/>
          </p:cNvSpPr>
          <p:nvPr/>
        </p:nvSpPr>
        <p:spPr bwMode="auto">
          <a:xfrm>
            <a:off x="791075" y="2843595"/>
            <a:ext cx="32591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 smtClean="0">
                <a:solidFill>
                  <a:srgbClr val="002060"/>
                </a:solidFill>
              </a:rPr>
              <a:t>Acceptance Criteria: Scenarios</a:t>
            </a:r>
          </a:p>
        </p:txBody>
      </p:sp>
      <p:sp>
        <p:nvSpPr>
          <p:cNvPr id="21" name="TextBox 30"/>
          <p:cNvSpPr txBox="1">
            <a:spLocks noChangeArrowheads="1"/>
          </p:cNvSpPr>
          <p:nvPr/>
        </p:nvSpPr>
        <p:spPr bwMode="auto">
          <a:xfrm>
            <a:off x="4319627" y="3869754"/>
            <a:ext cx="41556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 smtClean="0">
                <a:solidFill>
                  <a:srgbClr val="002060"/>
                </a:solidFill>
              </a:rPr>
              <a:t>Scenario: Gherkin/ Specification by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3249" y="1444106"/>
            <a:ext cx="4014285" cy="18466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 smtClean="0">
                <a:solidFill>
                  <a:srgbClr val="002060"/>
                </a:solidFill>
                <a:latin typeface="Bradley Hand ITC" panose="03070402050302030203" pitchFamily="66" charset="0"/>
                <a:ea typeface="Geneva" charset="-128"/>
              </a:rPr>
              <a:t>#US00168: Search </a:t>
            </a:r>
            <a:r>
              <a:rPr lang="en-US" sz="1600" b="1" dirty="0">
                <a:solidFill>
                  <a:srgbClr val="002060"/>
                </a:solidFill>
                <a:latin typeface="Bradley Hand ITC" panose="03070402050302030203" pitchFamily="66" charset="0"/>
                <a:ea typeface="Geneva" charset="-128"/>
              </a:rPr>
              <a:t>by </a:t>
            </a:r>
            <a:r>
              <a:rPr lang="en-US" sz="1600" b="1" dirty="0" smtClean="0">
                <a:solidFill>
                  <a:srgbClr val="002060"/>
                </a:solidFill>
                <a:latin typeface="Bradley Hand ITC" panose="03070402050302030203" pitchFamily="66" charset="0"/>
                <a:ea typeface="Geneva" charset="-128"/>
              </a:rPr>
              <a:t>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b="1" dirty="0">
              <a:solidFill>
                <a:srgbClr val="002060"/>
              </a:solidFill>
              <a:latin typeface="Bradley Hand ITC" panose="03070402050302030203" pitchFamily="66" charset="0"/>
              <a:ea typeface="Geneva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535659"/>
                </a:solidFill>
                <a:latin typeface="Bradley Hand ITC" panose="03070402050302030203" pitchFamily="66" charset="0"/>
                <a:ea typeface="Geneva" charset="-128"/>
              </a:rPr>
              <a:t>In order to </a:t>
            </a:r>
            <a:r>
              <a:rPr lang="en-US" sz="1600" dirty="0">
                <a:solidFill>
                  <a:srgbClr val="535659"/>
                </a:solidFill>
                <a:latin typeface="Bradley Hand ITC" panose="03070402050302030203" pitchFamily="66" charset="0"/>
                <a:ea typeface="Geneva" charset="-128"/>
              </a:rPr>
              <a:t>keep short customer response time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535659"/>
                </a:solidFill>
                <a:latin typeface="Bradley Hand ITC" panose="03070402050302030203" pitchFamily="66" charset="0"/>
                <a:ea typeface="Geneva" charset="-128"/>
              </a:rPr>
              <a:t>As a  </a:t>
            </a:r>
            <a:r>
              <a:rPr lang="en-US" sz="1600" dirty="0">
                <a:solidFill>
                  <a:srgbClr val="535659"/>
                </a:solidFill>
                <a:latin typeface="Bradley Hand ITC" panose="03070402050302030203" pitchFamily="66" charset="0"/>
                <a:ea typeface="Geneva" charset="-128"/>
              </a:rPr>
              <a:t>customer service representative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535659"/>
                </a:solidFill>
                <a:latin typeface="Bradley Hand ITC" panose="03070402050302030203" pitchFamily="66" charset="0"/>
                <a:ea typeface="Geneva" charset="-128"/>
              </a:rPr>
              <a:t>I want to </a:t>
            </a:r>
            <a:r>
              <a:rPr lang="en-US" sz="1600" dirty="0">
                <a:solidFill>
                  <a:srgbClr val="535659"/>
                </a:solidFill>
                <a:latin typeface="Bradley Hand ITC" panose="03070402050302030203" pitchFamily="66" charset="0"/>
                <a:ea typeface="Geneva" charset="-128"/>
              </a:rPr>
              <a:t>search for my customers by their first and last names </a:t>
            </a:r>
          </a:p>
          <a:p>
            <a:endParaRPr lang="en-US" dirty="0">
              <a:latin typeface="Bradley Hand ITC" panose="03070402050302030203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11" y="1247015"/>
            <a:ext cx="2360280" cy="115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056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2301" grpId="0"/>
      <p:bldP spid="12302" grpId="0"/>
      <p:bldP spid="12303" grpId="0"/>
      <p:bldP spid="21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Gherkin  - language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609600" y="1240864"/>
            <a:ext cx="7852230" cy="441559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342900" indent="-342900"/>
            <a:r>
              <a:rPr lang="en-US" sz="2000" dirty="0"/>
              <a:t>Gherkin is a business readable domain specific language. </a:t>
            </a:r>
          </a:p>
          <a:p>
            <a:pPr marL="342900" indent="-342900"/>
            <a:r>
              <a:rPr lang="en-US" sz="2000" dirty="0" smtClean="0"/>
              <a:t>Line-oriented </a:t>
            </a:r>
            <a:r>
              <a:rPr lang="en-US" sz="2000" dirty="0"/>
              <a:t>language </a:t>
            </a:r>
          </a:p>
          <a:p>
            <a:pPr marL="342900" indent="-342900"/>
            <a:r>
              <a:rPr lang="en-US" sz="2000" dirty="0"/>
              <a:t>Gherkin is used to write acceptance criteria with keywords:</a:t>
            </a:r>
          </a:p>
          <a:p>
            <a:pPr marL="1200150" lvl="2" indent="-285750"/>
            <a:r>
              <a:rPr lang="en-US" sz="1600" dirty="0"/>
              <a:t>Feature</a:t>
            </a:r>
          </a:p>
          <a:p>
            <a:pPr marL="1200150" lvl="2" indent="-285750"/>
            <a:r>
              <a:rPr lang="en-US" sz="1600" dirty="0"/>
              <a:t>Scenario</a:t>
            </a:r>
          </a:p>
          <a:p>
            <a:pPr marL="1200150" lvl="2" indent="-285750"/>
            <a:r>
              <a:rPr lang="en-US" sz="1600" dirty="0"/>
              <a:t>Given, When, Then, And, But </a:t>
            </a:r>
            <a:endParaRPr lang="en-US" sz="1600" dirty="0" smtClean="0"/>
          </a:p>
          <a:p>
            <a:pPr marL="1200150" lvl="2" indent="-285750"/>
            <a:r>
              <a:rPr lang="en-US" sz="1600" dirty="0" smtClean="0"/>
              <a:t>Background</a:t>
            </a:r>
            <a:endParaRPr lang="en-US" sz="1600" dirty="0"/>
          </a:p>
          <a:p>
            <a:pPr marL="1200150" lvl="2" indent="-285750"/>
            <a:r>
              <a:rPr lang="en-US" sz="1600" dirty="0"/>
              <a:t>Scenario Outline</a:t>
            </a:r>
          </a:p>
          <a:p>
            <a:pPr marL="1200150" lvl="2" indent="-285750"/>
            <a:r>
              <a:rPr lang="en-US" sz="1600" dirty="0"/>
              <a:t>Examples</a:t>
            </a:r>
          </a:p>
          <a:p>
            <a:pPr marL="285750" indent="-285750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51" y="3448660"/>
            <a:ext cx="3303588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973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Gherkin  - Declarative vs Imperative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33" y="4262592"/>
            <a:ext cx="4222791" cy="154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0" y="1950674"/>
            <a:ext cx="4385087" cy="86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901" y="931407"/>
            <a:ext cx="4549648" cy="2900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436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 smtClean="0">
                <a:ea typeface="Geneva"/>
              </a:rPr>
              <a:t>ATDD – High level process</a:t>
            </a:r>
          </a:p>
        </p:txBody>
      </p:sp>
      <p:sp>
        <p:nvSpPr>
          <p:cNvPr id="2" name="AutoShape 2" descr="Image result for rally software"/>
          <p:cNvSpPr>
            <a:spLocks noChangeAspect="1" noChangeArrowheads="1"/>
          </p:cNvSpPr>
          <p:nvPr/>
        </p:nvSpPr>
        <p:spPr bwMode="auto">
          <a:xfrm>
            <a:off x="0" y="-1063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3" name="AutoShape 4" descr="Image result for rally software"/>
          <p:cNvSpPr>
            <a:spLocks noChangeAspect="1" noChangeArrowheads="1"/>
          </p:cNvSpPr>
          <p:nvPr/>
        </p:nvSpPr>
        <p:spPr bwMode="auto">
          <a:xfrm>
            <a:off x="152400" y="460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5" name="AutoShape 6" descr="Image result for rally software"/>
          <p:cNvSpPr>
            <a:spLocks noChangeAspect="1" noChangeArrowheads="1"/>
          </p:cNvSpPr>
          <p:nvPr/>
        </p:nvSpPr>
        <p:spPr bwMode="auto">
          <a:xfrm>
            <a:off x="304800" y="1984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FFFFFF"/>
              </a:solidFill>
            </a:endParaRPr>
          </a:p>
        </p:txBody>
      </p:sp>
      <p:pic>
        <p:nvPicPr>
          <p:cNvPr id="22324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4" y="1408467"/>
            <a:ext cx="7779488" cy="42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4700" y="1844721"/>
            <a:ext cx="999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E87722"/>
                </a:solidFill>
              </a:rPr>
              <a:t>1) User story</a:t>
            </a:r>
            <a:endParaRPr lang="en-US" sz="1000" b="1" dirty="0">
              <a:solidFill>
                <a:srgbClr val="E8772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98655" y="1409555"/>
            <a:ext cx="1592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E87722"/>
                </a:solidFill>
              </a:rPr>
              <a:t>2) Team conversation about story and acceptance criteria</a:t>
            </a:r>
            <a:endParaRPr lang="en-US" sz="1000" b="1" dirty="0">
              <a:solidFill>
                <a:srgbClr val="E8772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08411" y="1750021"/>
            <a:ext cx="17926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E87722"/>
                </a:solidFill>
              </a:rPr>
              <a:t>3) Write scenarios</a:t>
            </a:r>
            <a:endParaRPr lang="en-US" sz="1000" b="1" dirty="0">
              <a:solidFill>
                <a:srgbClr val="E87722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03591" y="1488997"/>
            <a:ext cx="2657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E87722"/>
                </a:solidFill>
              </a:rPr>
              <a:t>4) Write Executable Scenario -SbE</a:t>
            </a:r>
            <a:endParaRPr lang="en-US" sz="1000" b="1" dirty="0">
              <a:solidFill>
                <a:srgbClr val="E8772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15823" y="3347562"/>
            <a:ext cx="1215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E87722"/>
                </a:solidFill>
              </a:rPr>
              <a:t>5) Implement the Scenario</a:t>
            </a:r>
            <a:endParaRPr lang="en-US" sz="1000" b="1" dirty="0">
              <a:solidFill>
                <a:srgbClr val="E8772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18658" y="5046766"/>
            <a:ext cx="1599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E87722"/>
                </a:solidFill>
              </a:rPr>
              <a:t>6) TDD - Unit test drive the development </a:t>
            </a:r>
            <a:endParaRPr lang="en-US" sz="1000" b="1" dirty="0">
              <a:solidFill>
                <a:srgbClr val="E8772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98441" y="5132769"/>
            <a:ext cx="1909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E87722"/>
                </a:solidFill>
              </a:rPr>
              <a:t>7) You are done with the scenario when the automated scenario passes</a:t>
            </a:r>
            <a:endParaRPr lang="en-US" sz="1000" b="1" dirty="0">
              <a:solidFill>
                <a:srgbClr val="E8772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4700" y="5100221"/>
            <a:ext cx="18139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srgbClr val="E87722"/>
                </a:solidFill>
              </a:rPr>
              <a:t>8) User story is accepted the when all scenario automated and passed</a:t>
            </a:r>
            <a:endParaRPr lang="en-US" sz="1000" b="1" dirty="0">
              <a:solidFill>
                <a:srgbClr val="E87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086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4" grpId="0"/>
      <p:bldP spid="35" grpId="0"/>
      <p:bldP spid="36" grpId="0"/>
      <p:bldP spid="37" grpId="0"/>
      <p:bldP spid="38" grpId="0"/>
      <p:bldP spid="40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Red-Green-Refactor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7" y="1519239"/>
            <a:ext cx="5547491" cy="350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662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Technology and Tools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015759"/>
              </p:ext>
            </p:extLst>
          </p:nvPr>
        </p:nvGraphicFramePr>
        <p:xfrm>
          <a:off x="1524000" y="1396997"/>
          <a:ext cx="6664656" cy="4236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32328"/>
                <a:gridCol w="3332328"/>
              </a:tblGrid>
              <a:tr h="49190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Technology/ languages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Framework/Tools</a:t>
                      </a:r>
                      <a:endParaRPr lang="en-US" b="1" dirty="0"/>
                    </a:p>
                  </a:txBody>
                  <a:tcPr/>
                </a:tc>
              </a:tr>
              <a:tr h="849048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E87722"/>
                          </a:solidFill>
                        </a:rPr>
                        <a:t>Java / JVM languages </a:t>
                      </a:r>
                      <a:r>
                        <a:rPr lang="en-US" dirty="0" smtClean="0"/>
                        <a:t>(Groovy, </a:t>
                      </a:r>
                      <a:r>
                        <a:rPr lang="en-US" dirty="0" err="1" smtClean="0"/>
                        <a:t>scala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E87722"/>
                          </a:solidFill>
                        </a:rPr>
                        <a:t>Cucumber-JVM</a:t>
                      </a:r>
                    </a:p>
                    <a:p>
                      <a:r>
                        <a:rPr lang="en-US" dirty="0" smtClean="0"/>
                        <a:t>Spock</a:t>
                      </a:r>
                      <a:endParaRPr lang="en-US" dirty="0"/>
                    </a:p>
                  </a:txBody>
                  <a:tcPr/>
                </a:tc>
              </a:tr>
              <a:tr h="491909">
                <a:tc>
                  <a:txBody>
                    <a:bodyPr/>
                    <a:lstStyle/>
                    <a:p>
                      <a:r>
                        <a:rPr lang="en-US" dirty="0" smtClean="0"/>
                        <a:t>C# 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dirty="0" err="1" smtClean="0"/>
                        <a:t>.Net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SpecFlow</a:t>
                      </a:r>
                      <a:r>
                        <a:rPr lang="en-US" dirty="0" smtClean="0"/>
                        <a:t> (</a:t>
                      </a:r>
                      <a:r>
                        <a:rPr lang="en-US" dirty="0" err="1" smtClean="0"/>
                        <a:t>.Net</a:t>
                      </a:r>
                      <a:r>
                        <a:rPr lang="en-US" dirty="0" smtClean="0"/>
                        <a:t> implementation of cucumber)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849048">
                <a:tc>
                  <a:txBody>
                    <a:bodyPr/>
                    <a:lstStyle/>
                    <a:p>
                      <a:r>
                        <a:rPr lang="en-US" dirty="0" smtClean="0"/>
                        <a:t>JavaScript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Cucumber.js</a:t>
                      </a:r>
                    </a:p>
                    <a:p>
                      <a:r>
                        <a:rPr lang="en-US" dirty="0" smtClean="0"/>
                        <a:t>Jasmine, Mocha</a:t>
                      </a:r>
                      <a:endParaRPr lang="en-US" dirty="0"/>
                    </a:p>
                  </a:txBody>
                  <a:tcPr/>
                </a:tc>
              </a:tr>
              <a:tr h="491909"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Cucumber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491909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Behave, radish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58351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03500" y="2035033"/>
            <a:ext cx="4267200" cy="278262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sz="2000" dirty="0" smtClean="0">
                <a:ea typeface="Geneva" charset="-128"/>
              </a:rPr>
              <a:t>Why </a:t>
            </a:r>
            <a:r>
              <a:rPr lang="en-US" altLang="en-US" sz="2000" dirty="0" smtClean="0">
                <a:solidFill>
                  <a:schemeClr val="bg1">
                    <a:lumMod val="65000"/>
                  </a:schemeClr>
                </a:solidFill>
                <a:ea typeface="Geneva" charset="-128"/>
              </a:rPr>
              <a:t>+  Poll</a:t>
            </a:r>
            <a:endParaRPr lang="en-US" altLang="en-US" sz="2000" dirty="0" smtClean="0">
              <a:ea typeface="Geneva" charset="-128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sz="2000" dirty="0" smtClean="0">
                <a:ea typeface="Geneva" charset="-128"/>
              </a:rPr>
              <a:t>What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sz="2000" dirty="0" smtClean="0">
                <a:ea typeface="Geneva" charset="-128"/>
              </a:rPr>
              <a:t>How (people, process, tools)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sz="2000" dirty="0" smtClean="0">
                <a:ea typeface="Geneva" charset="-128"/>
              </a:rPr>
              <a:t>Demo/Example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sz="2000" dirty="0" smtClean="0">
                <a:ea typeface="Geneva" charset="-128"/>
              </a:rPr>
              <a:t>OCM ATDD Implementation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sz="2000" dirty="0" smtClean="0">
                <a:ea typeface="Geneva" charset="-128"/>
              </a:rPr>
              <a:t>Best practice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sz="2000" dirty="0" smtClean="0">
                <a:ea typeface="Geneva" charset="-128"/>
              </a:rPr>
              <a:t>Q&amp;A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altLang="en-US" sz="2000" dirty="0">
              <a:ea typeface="Geneva" charset="-128"/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altLang="en-US" sz="2000" dirty="0" smtClean="0"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37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074" y="2777508"/>
            <a:ext cx="1208698" cy="142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615" y="1539748"/>
            <a:ext cx="1128785" cy="155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12" y="3822150"/>
            <a:ext cx="905039" cy="148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4" y="1258611"/>
            <a:ext cx="2180947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77" y="4321203"/>
            <a:ext cx="594967" cy="951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18" y="2652424"/>
            <a:ext cx="536156" cy="48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824" y="4402563"/>
            <a:ext cx="643256" cy="48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824" y="4919514"/>
            <a:ext cx="643256" cy="54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54" y="4167087"/>
            <a:ext cx="503908" cy="464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054" y="4675037"/>
            <a:ext cx="4572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28" y="1506261"/>
            <a:ext cx="11334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9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User story in CA Agile central/ Rally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03" y="940772"/>
            <a:ext cx="3031438" cy="234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90345" y="1890666"/>
            <a:ext cx="4244898" cy="4416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 smtClean="0">
                <a:solidFill>
                  <a:srgbClr val="E87722"/>
                </a:solidFill>
                <a:latin typeface="+mj-lt"/>
                <a:cs typeface="Arial" pitchFamily="34" charset="0"/>
              </a:rPr>
              <a:t>Acceptance criteria are captured in Gherkin in Rally.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03" y="3282245"/>
            <a:ext cx="5242553" cy="237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>
            <a:stCxn id="3" idx="2"/>
          </p:cNvCxnSpPr>
          <p:nvPr/>
        </p:nvCxnSpPr>
        <p:spPr>
          <a:xfrm flipH="1">
            <a:off x="5623056" y="2332352"/>
            <a:ext cx="1089738" cy="1942765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904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800" b="1" dirty="0" smtClean="0">
                <a:ea typeface="Geneva"/>
              </a:rPr>
              <a:t>Traditional versus Gherkin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sz="half" idx="4294967295"/>
          </p:nvPr>
        </p:nvSpPr>
        <p:spPr>
          <a:xfrm>
            <a:off x="406400" y="914401"/>
            <a:ext cx="3773713" cy="3302757"/>
          </a:xfrm>
          <a:ln w="1905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u="sng" dirty="0" smtClean="0">
                <a:ea typeface="Geneva"/>
              </a:rPr>
              <a:t>User Story: 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dirty="0" smtClean="0">
                <a:ea typeface="Geneva"/>
              </a:rPr>
              <a:t>Management Approval of Employees Requests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dirty="0" smtClean="0">
                <a:ea typeface="Geneva"/>
              </a:rPr>
              <a:t>As a Department Manager 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dirty="0" smtClean="0">
                <a:ea typeface="Geneva"/>
              </a:rPr>
              <a:t>I want to approve my employees requests for installing a new software from </a:t>
            </a:r>
            <a:r>
              <a:rPr lang="en-US" altLang="en-US" sz="1200" dirty="0" err="1" smtClean="0">
                <a:ea typeface="Geneva"/>
              </a:rPr>
              <a:t>AppStore</a:t>
            </a:r>
            <a:endParaRPr lang="en-US" altLang="en-US" sz="1200" dirty="0" smtClean="0">
              <a:ea typeface="Geneva"/>
            </a:endParaRP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dirty="0" smtClean="0">
                <a:ea typeface="Geneva"/>
              </a:rPr>
              <a:t>So that they can proceed with installation.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dirty="0" smtClean="0">
                <a:ea typeface="Geneva"/>
              </a:rPr>
              <a:t> </a:t>
            </a:r>
          </a:p>
          <a:p>
            <a:pPr marL="119063" indent="0">
              <a:buNone/>
            </a:pPr>
            <a:r>
              <a:rPr lang="en-US" altLang="en-US" sz="1200" b="1" u="sng" dirty="0" smtClean="0">
                <a:solidFill>
                  <a:schemeClr val="accent6">
                    <a:lumMod val="75000"/>
                  </a:schemeClr>
                </a:solidFill>
                <a:ea typeface="Geneva"/>
              </a:rPr>
              <a:t>Acceptance Criteria: </a:t>
            </a:r>
          </a:p>
          <a:p>
            <a:pPr marL="119063" indent="0">
              <a:buNone/>
            </a:pPr>
            <a:r>
              <a:rPr lang="en-US" altLang="en-US" sz="1200" dirty="0" smtClean="0">
                <a:solidFill>
                  <a:schemeClr val="accent6">
                    <a:lumMod val="75000"/>
                  </a:schemeClr>
                </a:solidFill>
                <a:ea typeface="Geneva"/>
              </a:rPr>
              <a:t>Verify that:</a:t>
            </a:r>
          </a:p>
          <a:p>
            <a:pPr marL="119063" indent="0">
              <a:buNone/>
            </a:pPr>
            <a:r>
              <a:rPr lang="en-US" altLang="en-US" sz="1200" dirty="0" smtClean="0">
                <a:solidFill>
                  <a:schemeClr val="accent6">
                    <a:lumMod val="75000"/>
                  </a:schemeClr>
                </a:solidFill>
                <a:ea typeface="Geneva"/>
              </a:rPr>
              <a:t>1. I can see all approval requests on “Approvals” page for all my direct reports</a:t>
            </a:r>
          </a:p>
          <a:p>
            <a:pPr marL="119063" indent="0">
              <a:buNone/>
            </a:pPr>
            <a:r>
              <a:rPr lang="en-US" altLang="en-US" sz="1200" dirty="0" smtClean="0">
                <a:solidFill>
                  <a:schemeClr val="accent6">
                    <a:lumMod val="75000"/>
                  </a:schemeClr>
                </a:solidFill>
                <a:ea typeface="Geneva"/>
              </a:rPr>
              <a:t>2. I can click on the approval link to approve the request</a:t>
            </a:r>
          </a:p>
          <a:p>
            <a:pPr marL="119063" indent="0">
              <a:buNone/>
            </a:pPr>
            <a:r>
              <a:rPr lang="en-US" altLang="en-US" sz="1200" dirty="0" smtClean="0">
                <a:solidFill>
                  <a:schemeClr val="accent6">
                    <a:lumMod val="75000"/>
                  </a:schemeClr>
                </a:solidFill>
                <a:ea typeface="Geneva"/>
              </a:rPr>
              <a:t>3. The employee will receive an email “Your Request # {</a:t>
            </a:r>
            <a:r>
              <a:rPr lang="en-US" altLang="en-US" sz="1200" dirty="0" err="1" smtClean="0">
                <a:solidFill>
                  <a:schemeClr val="accent6">
                    <a:lumMod val="75000"/>
                  </a:schemeClr>
                </a:solidFill>
                <a:ea typeface="Geneva"/>
              </a:rPr>
              <a:t>xxxxx</a:t>
            </a:r>
            <a:r>
              <a:rPr lang="en-US" altLang="en-US" sz="1200" dirty="0" smtClean="0">
                <a:solidFill>
                  <a:schemeClr val="accent6">
                    <a:lumMod val="75000"/>
                  </a:schemeClr>
                </a:solidFill>
                <a:ea typeface="Geneva"/>
              </a:rPr>
              <a:t>} has been approved”</a:t>
            </a:r>
          </a:p>
          <a:p>
            <a:pPr marL="0" indent="0"/>
            <a:endParaRPr lang="en-US" altLang="en-US" dirty="0" smtClean="0">
              <a:ea typeface="Geneva"/>
            </a:endParaRPr>
          </a:p>
        </p:txBody>
      </p:sp>
      <p:sp>
        <p:nvSpPr>
          <p:cNvPr id="29700" name="Content Placeholder 3"/>
          <p:cNvSpPr>
            <a:spLocks noGrp="1"/>
          </p:cNvSpPr>
          <p:nvPr>
            <p:ph sz="half" idx="4294967295"/>
          </p:nvPr>
        </p:nvSpPr>
        <p:spPr>
          <a:xfrm>
            <a:off x="4432300" y="901701"/>
            <a:ext cx="4022931" cy="4905334"/>
          </a:xfrm>
          <a:ln w="1905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/>
          <a:lstStyle/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u="sng" dirty="0" smtClean="0">
                <a:ea typeface="Geneva"/>
              </a:rPr>
              <a:t>Gherkin Feature File: 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dirty="0" smtClean="0">
                <a:ea typeface="Geneva"/>
              </a:rPr>
              <a:t>Management Approval of Employees Requests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 dirty="0" smtClean="0">
              <a:solidFill>
                <a:srgbClr val="FF0000"/>
              </a:solidFill>
              <a:ea typeface="Geneva"/>
            </a:endParaRP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dirty="0" smtClean="0">
                <a:ea typeface="Geneva"/>
              </a:rPr>
              <a:t>In order to  support employees in installing new software on their workstations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dirty="0" smtClean="0">
                <a:ea typeface="Geneva"/>
              </a:rPr>
              <a:t>As a department  manager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dirty="0" smtClean="0">
                <a:ea typeface="Geneva"/>
              </a:rPr>
              <a:t>I want to approve employees requests to install new software from </a:t>
            </a:r>
            <a:r>
              <a:rPr lang="en-US" altLang="en-US" sz="1200" dirty="0" err="1" smtClean="0">
                <a:ea typeface="Geneva"/>
              </a:rPr>
              <a:t>AppStore</a:t>
            </a:r>
            <a:endParaRPr lang="en-US" altLang="en-US" sz="1200" dirty="0" smtClean="0">
              <a:ea typeface="Geneva"/>
            </a:endParaRP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 dirty="0">
              <a:ea typeface="Geneva"/>
            </a:endParaRP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u="sng" dirty="0">
                <a:solidFill>
                  <a:srgbClr val="E87722"/>
                </a:solidFill>
                <a:ea typeface="Geneva"/>
              </a:rPr>
              <a:t>Acceptance Criteria: 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 dirty="0" smtClean="0">
              <a:solidFill>
                <a:srgbClr val="E87722"/>
              </a:solidFill>
              <a:ea typeface="Geneva"/>
            </a:endParaRP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u="sng" dirty="0" smtClean="0">
                <a:solidFill>
                  <a:srgbClr val="E87722"/>
                </a:solidFill>
                <a:ea typeface="Geneva"/>
              </a:rPr>
              <a:t>Scenario:</a:t>
            </a:r>
            <a:r>
              <a:rPr lang="en-US" altLang="en-US" sz="1200" b="1" dirty="0" smtClean="0">
                <a:solidFill>
                  <a:srgbClr val="E87722"/>
                </a:solidFill>
                <a:ea typeface="Geneva"/>
              </a:rPr>
              <a:t> 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View and Approve Employees Requests to Install New Software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 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dirty="0" smtClean="0">
                <a:solidFill>
                  <a:srgbClr val="E87722"/>
                </a:solidFill>
                <a:ea typeface="Geneva"/>
              </a:rPr>
              <a:t>Given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 employee1 submitted 2 requests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dirty="0">
                <a:solidFill>
                  <a:srgbClr val="E87722"/>
                </a:solidFill>
                <a:ea typeface="Geneva"/>
              </a:rPr>
              <a:t>And 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employee2 </a:t>
            </a:r>
            <a:r>
              <a:rPr lang="en-US" altLang="en-US" sz="1200" dirty="0">
                <a:solidFill>
                  <a:srgbClr val="E87722"/>
                </a:solidFill>
                <a:ea typeface="Geneva"/>
              </a:rPr>
              <a:t>submitted 2 requests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dirty="0">
                <a:solidFill>
                  <a:srgbClr val="E87722"/>
                </a:solidFill>
                <a:ea typeface="Geneva"/>
              </a:rPr>
              <a:t>And 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employee3 </a:t>
            </a:r>
            <a:r>
              <a:rPr lang="en-US" altLang="en-US" sz="1200" dirty="0">
                <a:solidFill>
                  <a:srgbClr val="E87722"/>
                </a:solidFill>
                <a:ea typeface="Geneva"/>
              </a:rPr>
              <a:t>submitted 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1 requests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dirty="0" smtClean="0">
                <a:solidFill>
                  <a:srgbClr val="E87722"/>
                </a:solidFill>
                <a:ea typeface="Geneva"/>
              </a:rPr>
              <a:t>And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 </a:t>
            </a:r>
            <a:r>
              <a:rPr lang="en-US" altLang="en-US" sz="1200" dirty="0">
                <a:solidFill>
                  <a:srgbClr val="E87722"/>
                </a:solidFill>
                <a:ea typeface="Geneva"/>
              </a:rPr>
              <a:t>Tom P logged in as development 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manager</a:t>
            </a:r>
            <a:endParaRPr lang="en-US" altLang="en-US" sz="1200" dirty="0">
              <a:solidFill>
                <a:srgbClr val="E87722"/>
              </a:solidFill>
              <a:ea typeface="Geneva"/>
            </a:endParaRP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dirty="0" smtClean="0">
                <a:solidFill>
                  <a:srgbClr val="E87722"/>
                </a:solidFill>
                <a:ea typeface="Geneva"/>
              </a:rPr>
              <a:t>When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 I go to the </a:t>
            </a:r>
            <a:r>
              <a:rPr lang="en-US" altLang="en-US" sz="1200" dirty="0" err="1" smtClean="0">
                <a:solidFill>
                  <a:srgbClr val="E87722"/>
                </a:solidFill>
                <a:ea typeface="Geneva"/>
              </a:rPr>
              <a:t>AppStore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 Approvals page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dirty="0" smtClean="0">
                <a:solidFill>
                  <a:srgbClr val="E87722"/>
                </a:solidFill>
                <a:ea typeface="Geneva"/>
              </a:rPr>
              <a:t>Then 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I see 5 pending approvals for my 3 employees  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dirty="0" smtClean="0">
                <a:solidFill>
                  <a:srgbClr val="E87722"/>
                </a:solidFill>
                <a:ea typeface="Geneva"/>
              </a:rPr>
              <a:t>When 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I click on the approval link to approve the request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dirty="0" smtClean="0">
                <a:solidFill>
                  <a:srgbClr val="E87722"/>
                </a:solidFill>
                <a:ea typeface="Geneva"/>
              </a:rPr>
              <a:t>Then 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I see approval status updated for the requests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 b="1" dirty="0" smtClean="0">
                <a:solidFill>
                  <a:srgbClr val="E87722"/>
                </a:solidFill>
                <a:ea typeface="Geneva"/>
              </a:rPr>
              <a:t>And 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the employee received an email “Your Request # {</a:t>
            </a:r>
            <a:r>
              <a:rPr lang="en-US" altLang="en-US" sz="1200" dirty="0" err="1" smtClean="0">
                <a:solidFill>
                  <a:srgbClr val="E87722"/>
                </a:solidFill>
                <a:ea typeface="Geneva"/>
              </a:rPr>
              <a:t>xxxxx</a:t>
            </a:r>
            <a:r>
              <a:rPr lang="en-US" altLang="en-US" sz="1200" dirty="0" smtClean="0">
                <a:solidFill>
                  <a:srgbClr val="E87722"/>
                </a:solidFill>
                <a:ea typeface="Geneva"/>
              </a:rPr>
              <a:t>} has been approved”</a:t>
            </a: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400" dirty="0" smtClean="0">
              <a:ea typeface="Geneva"/>
            </a:endParaRPr>
          </a:p>
          <a:p>
            <a:pPr marL="119063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 dirty="0" smtClean="0">
                <a:ea typeface="Geneva"/>
              </a:rPr>
              <a:t>[note: These could be separated into different scenarios]</a:t>
            </a:r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839200" y="6543675"/>
            <a:ext cx="304800" cy="152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defRPr sz="1400">
                <a:solidFill>
                  <a:schemeClr val="tx1"/>
                </a:solidFill>
                <a:latin typeface="Arial" pitchFamily="34" charset="0"/>
                <a:ea typeface="Geneva"/>
                <a:cs typeface="Arial Unicode MS" pitchFamily="34" charset="-128"/>
              </a:defRPr>
            </a:lvl1pPr>
            <a:lvl2pPr marL="742950" indent="-285750" eaLnBrk="0" hangingPunct="0">
              <a:lnSpc>
                <a:spcPct val="95000"/>
              </a:lnSpc>
              <a:spcAft>
                <a:spcPct val="3500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lnSpc>
                <a:spcPct val="95000"/>
              </a:lnSpc>
              <a:spcAft>
                <a:spcPct val="35000"/>
              </a:spcAft>
              <a:buChar char="–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lnSpc>
                <a:spcPct val="95000"/>
              </a:lnSpc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</a:pPr>
            <a:fld id="{DE8A1BDE-E89A-446F-BACA-EFB260FB4A59}" type="slidenum">
              <a:rPr lang="en-US" altLang="en-US" sz="800" smtClean="0"/>
              <a:pPr>
                <a:lnSpc>
                  <a:spcPct val="100000"/>
                </a:lnSpc>
                <a:spcAft>
                  <a:spcPct val="0"/>
                </a:spcAft>
                <a:buClrTx/>
              </a:pPr>
              <a:t>22</a:t>
            </a:fld>
            <a:endParaRPr lang="en-US" altLang="en-US" sz="800" smtClean="0"/>
          </a:p>
        </p:txBody>
      </p:sp>
      <p:sp>
        <p:nvSpPr>
          <p:cNvPr id="2" name="TextBox 1"/>
          <p:cNvSpPr txBox="1"/>
          <p:nvPr/>
        </p:nvSpPr>
        <p:spPr>
          <a:xfrm>
            <a:off x="682387" y="5145207"/>
            <a:ext cx="3725839" cy="4913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Makes you think about examples, and test data!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Encourages collaboration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657600" y="3766782"/>
            <a:ext cx="846161" cy="1392072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977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Atom Editor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66057" y="1091821"/>
            <a:ext cx="7852230" cy="4441154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E87722"/>
                </a:solidFill>
              </a:rPr>
              <a:t>Useful for business writing Gherkin (PO/BA/SA), who do not have IDE</a:t>
            </a:r>
          </a:p>
          <a:p>
            <a:r>
              <a:rPr lang="en-US" sz="1400" dirty="0" smtClean="0">
                <a:solidFill>
                  <a:srgbClr val="E87722"/>
                </a:solidFill>
              </a:rPr>
              <a:t>Install Atom from </a:t>
            </a:r>
            <a:r>
              <a:rPr lang="en-US" sz="1400" dirty="0" err="1" smtClean="0">
                <a:solidFill>
                  <a:srgbClr val="E87722"/>
                </a:solidFill>
              </a:rPr>
              <a:t>AppStore</a:t>
            </a:r>
            <a:endParaRPr lang="en-US" sz="1400" dirty="0" smtClean="0">
              <a:solidFill>
                <a:srgbClr val="E87722"/>
              </a:solidFill>
            </a:endParaRPr>
          </a:p>
          <a:p>
            <a:r>
              <a:rPr lang="en-US" sz="1400" dirty="0" smtClean="0">
                <a:solidFill>
                  <a:srgbClr val="E87722"/>
                </a:solidFill>
              </a:rPr>
              <a:t>Install cucumber plugin--  File </a:t>
            </a:r>
            <a:r>
              <a:rPr lang="en-US" sz="1400" dirty="0">
                <a:solidFill>
                  <a:srgbClr val="E87722"/>
                </a:solidFill>
              </a:rPr>
              <a:t>&gt; Settings &gt; +Install &gt; search “cucumber” </a:t>
            </a:r>
            <a:r>
              <a:rPr lang="en-US" sz="1400" dirty="0" smtClean="0">
                <a:solidFill>
                  <a:srgbClr val="E87722"/>
                </a:solidFill>
              </a:rPr>
              <a:t>packages (may take some time) </a:t>
            </a:r>
            <a:r>
              <a:rPr lang="en-US" sz="1400" dirty="0">
                <a:solidFill>
                  <a:srgbClr val="E87722"/>
                </a:solidFill>
              </a:rPr>
              <a:t>&gt; </a:t>
            </a:r>
            <a:r>
              <a:rPr lang="en-US" sz="1400" dirty="0" smtClean="0">
                <a:solidFill>
                  <a:srgbClr val="E87722"/>
                </a:solidFill>
              </a:rPr>
              <a:t>install, </a:t>
            </a:r>
            <a:r>
              <a:rPr lang="en-US" sz="1400" dirty="0">
                <a:solidFill>
                  <a:srgbClr val="E87722"/>
                </a:solidFill>
              </a:rPr>
              <a:t>may need restart</a:t>
            </a:r>
            <a:r>
              <a:rPr lang="en-US" sz="1400" dirty="0" smtClean="0">
                <a:solidFill>
                  <a:srgbClr val="E87722"/>
                </a:solidFill>
              </a:rPr>
              <a:t>.</a:t>
            </a:r>
            <a:endParaRPr lang="en-US" sz="1400" dirty="0">
              <a:solidFill>
                <a:srgbClr val="E8772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" y="149984"/>
            <a:ext cx="754375" cy="68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1" y="2654167"/>
            <a:ext cx="7013401" cy="310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397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   Atom Editor – with cucumber plugin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66057" y="1080489"/>
            <a:ext cx="7852230" cy="420914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E87722"/>
                </a:solidFill>
              </a:rPr>
              <a:t>Provides templates by typing few keywords</a:t>
            </a:r>
            <a:endParaRPr lang="en-US" sz="1400" dirty="0">
              <a:solidFill>
                <a:srgbClr val="E87722"/>
              </a:solidFill>
            </a:endParaRPr>
          </a:p>
          <a:p>
            <a:r>
              <a:rPr lang="en-US" sz="1400" dirty="0" smtClean="0">
                <a:solidFill>
                  <a:srgbClr val="E87722"/>
                </a:solidFill>
              </a:rPr>
              <a:t>Highlights Gherkin keywords 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rgbClr val="E8772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" y="122688"/>
            <a:ext cx="754375" cy="68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29" y="2182732"/>
            <a:ext cx="3651101" cy="310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61" y="2182732"/>
            <a:ext cx="3719226" cy="288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0829" y="5417519"/>
            <a:ext cx="7754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</a:rPr>
              <a:t>Separate cucumber-autocomplete plugin provides suggestions from previously defined steps</a:t>
            </a:r>
            <a:endParaRPr lang="en-US" sz="1400" dirty="0">
              <a:solidFill>
                <a:srgbClr val="E877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1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Atom Editor - Example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66057" y="1110078"/>
            <a:ext cx="7852230" cy="420914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E87722"/>
                </a:solidFill>
              </a:rPr>
              <a:t>Provides templates by typing few keywords</a:t>
            </a:r>
            <a:endParaRPr lang="en-US" sz="1400" dirty="0">
              <a:solidFill>
                <a:srgbClr val="E87722"/>
              </a:solidFill>
            </a:endParaRPr>
          </a:p>
          <a:p>
            <a:r>
              <a:rPr lang="en-US" sz="1400" dirty="0" smtClean="0">
                <a:solidFill>
                  <a:srgbClr val="E87722"/>
                </a:solidFill>
              </a:rPr>
              <a:t>Highlights Gherkin keywords 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rgbClr val="E8772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" y="122688"/>
            <a:ext cx="754375" cy="68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472" y="2151600"/>
            <a:ext cx="58674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250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Pickles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2024367"/>
            <a:ext cx="5806849" cy="357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294410" y="1632857"/>
            <a:ext cx="2113809" cy="302821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3455" y="1478478"/>
            <a:ext cx="914400" cy="3057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search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84576" y="924295"/>
            <a:ext cx="5660572" cy="7204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Generates documentation and searchable repository out of feature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Produces different format, for html/</a:t>
            </a:r>
            <a:r>
              <a:rPr lang="en-US" sz="1400" dirty="0" err="1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dhtml</a:t>
            </a: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 you need application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Useful for team, especially for business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2410" y="2392383"/>
            <a:ext cx="914400" cy="3057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Features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294410" y="2545277"/>
            <a:ext cx="1317028" cy="113607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2410" y="3922320"/>
            <a:ext cx="1987983" cy="5071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Scenario displayed </a:t>
            </a:r>
          </a:p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based on browse/search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256312" y="3922320"/>
            <a:ext cx="2161309" cy="75655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0" y="154379"/>
            <a:ext cx="579327" cy="62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5128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IDE – install and setup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66057" y="1201516"/>
            <a:ext cx="7852230" cy="420914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E87722"/>
                </a:solidFill>
              </a:rPr>
              <a:t>Install IntelliJ/ </a:t>
            </a:r>
            <a:r>
              <a:rPr lang="en-US" sz="1400" dirty="0" err="1" smtClean="0">
                <a:solidFill>
                  <a:srgbClr val="E87722"/>
                </a:solidFill>
              </a:rPr>
              <a:t>Jboss</a:t>
            </a:r>
            <a:r>
              <a:rPr lang="en-US" sz="1400" dirty="0" smtClean="0">
                <a:solidFill>
                  <a:srgbClr val="E87722"/>
                </a:solidFill>
              </a:rPr>
              <a:t>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3" y="1875040"/>
            <a:ext cx="7670044" cy="136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43" y="3601834"/>
            <a:ext cx="7670044" cy="16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" y="371846"/>
            <a:ext cx="457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737" y="359352"/>
            <a:ext cx="4191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770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IDE – IntelliJ – Cucumber plugin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66057" y="1323833"/>
            <a:ext cx="7852230" cy="420914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66057" y="1091821"/>
            <a:ext cx="7852230" cy="4441154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E87722"/>
                </a:solidFill>
              </a:rPr>
              <a:t>Install Cucumber Java plugin--  File </a:t>
            </a:r>
            <a:r>
              <a:rPr lang="en-US" sz="1400" dirty="0">
                <a:solidFill>
                  <a:srgbClr val="E87722"/>
                </a:solidFill>
              </a:rPr>
              <a:t>&gt; </a:t>
            </a:r>
            <a:r>
              <a:rPr lang="en-US" sz="1400" dirty="0" smtClean="0">
                <a:solidFill>
                  <a:srgbClr val="E87722"/>
                </a:solidFill>
              </a:rPr>
              <a:t>Settings&gt; Browse repo…&gt; search “cucumber for java” &gt; install, will restart IntelliJ restart.</a:t>
            </a:r>
            <a:endParaRPr lang="en-US" sz="1400" dirty="0">
              <a:solidFill>
                <a:srgbClr val="E87722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72" y="1928571"/>
            <a:ext cx="7010400" cy="360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49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IDE – maven and </a:t>
            </a:r>
            <a:r>
              <a:rPr lang="en-US" dirty="0" err="1" smtClean="0"/>
              <a:t>jdk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66057" y="1323833"/>
            <a:ext cx="7852230" cy="420914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E87722"/>
                </a:solidFill>
              </a:rPr>
              <a:t>Create new project/ open existing as java maven project and use appropriate JDK</a:t>
            </a:r>
            <a:endParaRPr lang="en-US" sz="1400" dirty="0">
              <a:solidFill>
                <a:srgbClr val="E8772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516" y="2396776"/>
            <a:ext cx="5185311" cy="258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44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Separated view and work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23588" y="3527515"/>
            <a:ext cx="1828800" cy="696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600" dirty="0" smtClean="0"/>
              <a:t>Requirements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5845141" y="2349255"/>
            <a:ext cx="1828800" cy="696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600" dirty="0" smtClean="0"/>
              <a:t>Testing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5809099" y="4735731"/>
            <a:ext cx="1828800" cy="696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600" dirty="0" smtClean="0"/>
              <a:t>Development</a:t>
            </a:r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2852388" y="2697273"/>
            <a:ext cx="2992753" cy="91304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1"/>
          </p:cNvCxnSpPr>
          <p:nvPr/>
        </p:nvCxnSpPr>
        <p:spPr>
          <a:xfrm>
            <a:off x="2852388" y="4121629"/>
            <a:ext cx="2956711" cy="9621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3" descr="C:\Users\mshah108\AppData\Local\Microsoft\Windows\Temporary Internet Files\Content.IE5\YUZ54AA1\large-Abstract-person-66.6-10974[1].gif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499" y="1349844"/>
            <a:ext cx="360000" cy="4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mshah108\AppData\Local\Microsoft\Windows\Temporary Internet Files\Content.IE5\YUZ54AA1\large-Abstract-person-66.6-10974[1].gi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451" y="3747990"/>
            <a:ext cx="360000" cy="4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mshah108\AppData\Local\Microsoft\Windows\Temporary Internet Files\Content.IE5\YUZ54AA1\large-Abstract-person-66.6-10974[1].gif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88" y="2278473"/>
            <a:ext cx="360000" cy="4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ectangle 6154"/>
          <p:cNvSpPr/>
          <p:nvPr/>
        </p:nvSpPr>
        <p:spPr>
          <a:xfrm>
            <a:off x="5213299" y="4166790"/>
            <a:ext cx="302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Dev </a:t>
            </a:r>
            <a:r>
              <a:rPr lang="en-US" dirty="0"/>
              <a:t>– </a:t>
            </a:r>
            <a:endParaRPr lang="en-US" dirty="0" smtClean="0"/>
          </a:p>
          <a:p>
            <a:pPr algn="ctr"/>
            <a:r>
              <a:rPr lang="en-US" dirty="0" smtClean="0"/>
              <a:t>writing </a:t>
            </a:r>
            <a:r>
              <a:rPr lang="en-US" dirty="0"/>
              <a:t>code and unit test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81285" y="2726818"/>
            <a:ext cx="2113405" cy="6369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Business – PO/BA/SA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Writing requirements</a:t>
            </a:r>
          </a:p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features/user stories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99908" y="1776727"/>
            <a:ext cx="2847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QA </a:t>
            </a:r>
            <a:r>
              <a:rPr lang="en-US" dirty="0"/>
              <a:t>– </a:t>
            </a:r>
            <a:endParaRPr lang="en-US" dirty="0" smtClean="0"/>
          </a:p>
          <a:p>
            <a:pPr algn="ctr"/>
            <a:r>
              <a:rPr lang="en-US" dirty="0" smtClean="0"/>
              <a:t>writing </a:t>
            </a:r>
            <a:r>
              <a:rPr lang="en-US" dirty="0"/>
              <a:t>test </a:t>
            </a:r>
            <a:r>
              <a:rPr lang="en-US" dirty="0" smtClean="0"/>
              <a:t>cases/scripts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88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Maven POM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91" y="1173353"/>
            <a:ext cx="3941360" cy="414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3289110" y="1801504"/>
            <a:ext cx="1460311" cy="163774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93678" y="1421725"/>
            <a:ext cx="26954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In order to make use of Cucumber-JVM in a Maven </a:t>
            </a: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project</a:t>
            </a:r>
            <a:endParaRPr lang="en-US" sz="1400" dirty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7797" y="2803093"/>
            <a:ext cx="2627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sz="1400" dirty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facilitate JUnit testing with Cucumber</a:t>
            </a:r>
            <a:endParaRPr lang="en-US" sz="1400" dirty="0">
              <a:solidFill>
                <a:srgbClr val="E8772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79928" y="3007941"/>
            <a:ext cx="1692323" cy="236637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61916" y="4415803"/>
            <a:ext cx="2627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Use selenium</a:t>
            </a:r>
            <a:endParaRPr lang="en-US" sz="1400" dirty="0">
              <a:solidFill>
                <a:srgbClr val="E8772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402006" y="4600469"/>
            <a:ext cx="2470245" cy="353668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112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 Cucumber structure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52" y="907575"/>
            <a:ext cx="3179430" cy="499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200" y="3476625"/>
            <a:ext cx="1209675" cy="31940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Glue code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072489" y="1797267"/>
            <a:ext cx="823373" cy="275896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6858" y="1438275"/>
            <a:ext cx="1309687" cy="3589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Feature file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6636" y="4679528"/>
            <a:ext cx="1479226" cy="5416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Page Objects, </a:t>
            </a:r>
          </a:p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Utilities</a:t>
            </a:r>
          </a:p>
        </p:txBody>
      </p:sp>
      <p:cxnSp>
        <p:nvCxnSpPr>
          <p:cNvPr id="6" name="Straight Arrow Connector 5"/>
          <p:cNvCxnSpPr>
            <a:stCxn id="8" idx="3"/>
          </p:cNvCxnSpPr>
          <p:nvPr/>
        </p:nvCxnSpPr>
        <p:spPr>
          <a:xfrm>
            <a:off x="1666875" y="3636327"/>
            <a:ext cx="1171575" cy="159701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895862" y="4408684"/>
            <a:ext cx="1152138" cy="462181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084" y="1438275"/>
            <a:ext cx="1800388" cy="173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084" y="3716177"/>
            <a:ext cx="22860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252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Scenarios – at different levels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26" y="1569130"/>
            <a:ext cx="7064375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57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08" y="1244223"/>
            <a:ext cx="36480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91026" y="3307592"/>
            <a:ext cx="1209675" cy="5786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Step Definition/</a:t>
            </a:r>
          </a:p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Glue code</a:t>
            </a:r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1">
            <a:off x="5318884" y="4551093"/>
            <a:ext cx="606906" cy="630507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25790" y="4371596"/>
            <a:ext cx="3040080" cy="3589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Feature file – name links to User story </a:t>
            </a:r>
          </a:p>
          <a:p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(can be further organized </a:t>
            </a:r>
          </a:p>
          <a:p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by sub-folders </a:t>
            </a:r>
          </a:p>
          <a:p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of application features)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6251" y="2037549"/>
            <a:ext cx="1344450" cy="27084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Page Objects</a:t>
            </a:r>
          </a:p>
          <a:p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355750" y="3596896"/>
            <a:ext cx="1400501" cy="289304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784250" y="2171700"/>
            <a:ext cx="1838086" cy="1182310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899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26" y="1752165"/>
            <a:ext cx="5559657" cy="286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 file, Scenario, Step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206" y="1091610"/>
            <a:ext cx="3060376" cy="5568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Feature in cucumber feature file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Normally corresponds with user story in Rally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206" y="2210937"/>
            <a:ext cx="287967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Scenarios: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few scenarios per feature file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positive, negative, edge cases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Meaningful and short title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206" y="3295215"/>
            <a:ext cx="2306472" cy="10207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Steps: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few steps  per scenario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Meaningful and short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Easy to understand by all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3206" y="4544592"/>
            <a:ext cx="2306472" cy="8053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Comments: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Enhances understanding </a:t>
            </a:r>
          </a:p>
          <a:p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E.g. capture inherent step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601310" y="1648481"/>
            <a:ext cx="1150883" cy="562456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79678" y="2687275"/>
            <a:ext cx="1024915" cy="438062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43200" y="3421117"/>
            <a:ext cx="1313793" cy="173421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743200" y="3805607"/>
            <a:ext cx="1313793" cy="738985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988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step definition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59" y="1594788"/>
            <a:ext cx="35814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647729" y="2019300"/>
            <a:ext cx="455064" cy="41134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9812" y="1080054"/>
            <a:ext cx="7612174" cy="4886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IDE helps creating  step definitions  (press </a:t>
            </a:r>
            <a:r>
              <a:rPr lang="en-US" sz="1400" dirty="0">
                <a:solidFill>
                  <a:srgbClr val="E87722"/>
                </a:solidFill>
              </a:rPr>
              <a:t>Alt + Enter </a:t>
            </a:r>
            <a:r>
              <a:rPr lang="en-US" sz="1400" dirty="0" smtClean="0">
                <a:solidFill>
                  <a:srgbClr val="E87722"/>
                </a:solidFill>
              </a:rPr>
              <a:t> on undefined step)</a:t>
            </a:r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263" y="2987541"/>
            <a:ext cx="5044965" cy="225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7172" idx="3"/>
          </p:cNvCxnSpPr>
          <p:nvPr/>
        </p:nvCxnSpPr>
        <p:spPr>
          <a:xfrm>
            <a:off x="4941118" y="2584727"/>
            <a:ext cx="665356" cy="402814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793" y="2337077"/>
            <a:ext cx="18383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99812" y="5503057"/>
            <a:ext cx="79014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</a:rPr>
              <a:t>Ctrl </a:t>
            </a:r>
            <a:r>
              <a:rPr lang="en-US" sz="1400" dirty="0">
                <a:solidFill>
                  <a:srgbClr val="E87722"/>
                </a:solidFill>
              </a:rPr>
              <a:t>+ B </a:t>
            </a:r>
            <a:r>
              <a:rPr lang="en-US" sz="1400" dirty="0" smtClean="0">
                <a:solidFill>
                  <a:srgbClr val="E87722"/>
                </a:solidFill>
              </a:rPr>
              <a:t> on a step in feature file,  takes you to corresponding step definition</a:t>
            </a:r>
            <a:endParaRPr lang="en-US" sz="1400" dirty="0">
              <a:solidFill>
                <a:srgbClr val="E8772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3206" y="3295215"/>
            <a:ext cx="1956238" cy="62364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Use of regular expression </a:t>
            </a:r>
          </a:p>
          <a:p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to match step in feature file</a:t>
            </a:r>
          </a:p>
          <a:p>
            <a:endParaRPr lang="en-US" sz="1200" dirty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endParaRPr lang="en-US" sz="12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96935" y="3728852"/>
            <a:ext cx="1947553" cy="724395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45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IDE – step suggestions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74" y="2073059"/>
            <a:ext cx="5445413" cy="1679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23" y="4053931"/>
            <a:ext cx="6778831" cy="122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2178" y="1007629"/>
            <a:ext cx="7926607" cy="8054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In IDE feature file as you type to write step,   </a:t>
            </a:r>
          </a:p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matching steps from the defined step definitions are displayed for selection.</a:t>
            </a:r>
          </a:p>
          <a:p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0788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Step definition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847" y="2329799"/>
            <a:ext cx="6156724" cy="321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7" y="1045451"/>
            <a:ext cx="4968053" cy="84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51499" y="1050437"/>
            <a:ext cx="2484071" cy="8772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Initially empty implementation </a:t>
            </a:r>
          </a:p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is replaced by actual </a:t>
            </a:r>
          </a:p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test code for the step</a:t>
            </a:r>
          </a:p>
        </p:txBody>
      </p:sp>
    </p:spTree>
    <p:extLst>
      <p:ext uri="{BB962C8B-B14F-4D97-AF65-F5344CB8AC3E}">
        <p14:creationId xmlns:p14="http://schemas.microsoft.com/office/powerpoint/2010/main" val="378431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Hooks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744186" y="3305298"/>
            <a:ext cx="3091543" cy="2547523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@Before hook... examples</a:t>
            </a:r>
          </a:p>
          <a:p>
            <a:r>
              <a:rPr lang="en-US" sz="1200" i="1" dirty="0" smtClean="0"/>
              <a:t>Starting </a:t>
            </a:r>
            <a:r>
              <a:rPr lang="en-US" sz="1200" i="1" dirty="0"/>
              <a:t>a </a:t>
            </a:r>
            <a:r>
              <a:rPr lang="en-US" sz="1200" i="1" dirty="0" err="1"/>
              <a:t>webdriver</a:t>
            </a:r>
            <a:endParaRPr lang="en-US" sz="1200" dirty="0"/>
          </a:p>
          <a:p>
            <a:r>
              <a:rPr lang="en-US" sz="1200" i="1" dirty="0"/>
              <a:t>Setting up DB connections</a:t>
            </a:r>
            <a:endParaRPr lang="en-US" sz="1200" dirty="0"/>
          </a:p>
          <a:p>
            <a:r>
              <a:rPr lang="en-US" sz="1200" i="1" dirty="0"/>
              <a:t>Setting up test data</a:t>
            </a:r>
            <a:endParaRPr lang="en-US" sz="1200" dirty="0"/>
          </a:p>
          <a:p>
            <a:r>
              <a:rPr lang="en-US" sz="1200" i="1" dirty="0"/>
              <a:t>Setting up browser cookies</a:t>
            </a:r>
            <a:endParaRPr lang="en-US" sz="1200" dirty="0"/>
          </a:p>
          <a:p>
            <a:r>
              <a:rPr lang="en-US" sz="1200" i="1" dirty="0"/>
              <a:t>Navigating to certain page</a:t>
            </a: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969822" y="3305297"/>
            <a:ext cx="3091543" cy="2547523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 smtClean="0"/>
              <a:t>@After hook…  examples</a:t>
            </a:r>
          </a:p>
          <a:p>
            <a:r>
              <a:rPr lang="en-US" sz="1200" i="1" dirty="0" smtClean="0"/>
              <a:t>Killing </a:t>
            </a:r>
            <a:r>
              <a:rPr lang="en-US" sz="1200" i="1" dirty="0"/>
              <a:t>the </a:t>
            </a:r>
            <a:r>
              <a:rPr lang="en-US" sz="1200" i="1" dirty="0" err="1"/>
              <a:t>webdriver</a:t>
            </a:r>
            <a:endParaRPr lang="en-US" sz="1200" dirty="0"/>
          </a:p>
          <a:p>
            <a:r>
              <a:rPr lang="en-US" sz="1200" i="1" dirty="0"/>
              <a:t>Closing DB connections</a:t>
            </a:r>
            <a:endParaRPr lang="en-US" sz="1200" dirty="0"/>
          </a:p>
          <a:p>
            <a:r>
              <a:rPr lang="en-US" sz="1200" i="1" dirty="0"/>
              <a:t>Clearing the test data</a:t>
            </a:r>
            <a:endParaRPr lang="en-US" sz="1200" dirty="0"/>
          </a:p>
          <a:p>
            <a:r>
              <a:rPr lang="en-US" sz="1200" i="1" dirty="0"/>
              <a:t>Clearing browser cookies</a:t>
            </a:r>
            <a:endParaRPr lang="en-US" sz="1200" dirty="0"/>
          </a:p>
          <a:p>
            <a:r>
              <a:rPr lang="en-US" sz="1200" i="1" dirty="0"/>
              <a:t>Logging out from the application</a:t>
            </a:r>
            <a:endParaRPr lang="en-US" sz="1200" dirty="0"/>
          </a:p>
          <a:p>
            <a:r>
              <a:rPr lang="en-US" sz="1200" i="1" dirty="0"/>
              <a:t>Printing reports or logs</a:t>
            </a:r>
            <a:endParaRPr lang="en-US" sz="1200" dirty="0"/>
          </a:p>
          <a:p>
            <a:r>
              <a:rPr lang="en-US" sz="1200" i="1" dirty="0"/>
              <a:t>Taking screenshots on </a:t>
            </a:r>
            <a:r>
              <a:rPr lang="en-US" sz="1200" i="1" dirty="0" smtClean="0"/>
              <a:t>error</a:t>
            </a:r>
            <a:endParaRPr lang="en-US" sz="1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78" y="2111953"/>
            <a:ext cx="30289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773" y="1059007"/>
            <a:ext cx="22955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3218213" y="1199408"/>
            <a:ext cx="1488560" cy="83127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835729" y="2256312"/>
            <a:ext cx="2018806" cy="106878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77538" y="1199408"/>
            <a:ext cx="1840675" cy="6887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Hook runs before </a:t>
            </a:r>
          </a:p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every scenario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55422" y="2229593"/>
            <a:ext cx="2325582" cy="6887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Hook runs after</a:t>
            </a:r>
          </a:p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“u01” tagged scenario</a:t>
            </a:r>
          </a:p>
        </p:txBody>
      </p:sp>
    </p:spTree>
    <p:extLst>
      <p:ext uri="{BB962C8B-B14F-4D97-AF65-F5344CB8AC3E}">
        <p14:creationId xmlns:p14="http://schemas.microsoft.com/office/powerpoint/2010/main" val="3427536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66056" y="1323833"/>
            <a:ext cx="7936675" cy="944354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E87722"/>
                </a:solidFill>
              </a:rPr>
              <a:t>Background can be used to capture common steps in all scenarios of a given feature file</a:t>
            </a:r>
          </a:p>
          <a:p>
            <a:r>
              <a:rPr lang="en-US" sz="1400" dirty="0" smtClean="0">
                <a:solidFill>
                  <a:srgbClr val="E87722"/>
                </a:solidFill>
              </a:rPr>
              <a:t>Background runs before every scenario </a:t>
            </a:r>
          </a:p>
          <a:p>
            <a:r>
              <a:rPr lang="en-US" sz="1400" dirty="0" smtClean="0">
                <a:solidFill>
                  <a:srgbClr val="E87722"/>
                </a:solidFill>
              </a:rPr>
              <a:t>Keep background short</a:t>
            </a:r>
          </a:p>
          <a:p>
            <a:endParaRPr lang="en-US" sz="1400" dirty="0" smtClean="0">
              <a:solidFill>
                <a:srgbClr val="E87722"/>
              </a:solidFill>
            </a:endParaRPr>
          </a:p>
          <a:p>
            <a:endParaRPr lang="en-US" sz="1400" dirty="0" smtClean="0">
              <a:solidFill>
                <a:srgbClr val="E87722"/>
              </a:solidFill>
            </a:endParaRPr>
          </a:p>
          <a:p>
            <a:endParaRPr lang="en-US" sz="1400" dirty="0">
              <a:solidFill>
                <a:srgbClr val="E87722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80" y="2701109"/>
            <a:ext cx="4821383" cy="300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404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smtClean="0"/>
              <a:t>Requirements are Interpreted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4294967295"/>
          </p:nvPr>
        </p:nvSpPr>
        <p:spPr>
          <a:xfrm>
            <a:off x="5108516" y="1260475"/>
            <a:ext cx="3016250" cy="142875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sz="2000" kern="1200" dirty="0" smtClean="0">
                <a:ea typeface="Geneva" charset="-128"/>
              </a:rPr>
              <a:t>Interpretations </a:t>
            </a:r>
            <a:r>
              <a:rPr lang="en-US" altLang="en-US" sz="2000" dirty="0" smtClean="0">
                <a:ea typeface="Geneva" charset="-128"/>
              </a:rPr>
              <a:t>can be </a:t>
            </a:r>
            <a:r>
              <a:rPr lang="en-US" altLang="en-US" sz="2000" kern="1200" dirty="0" smtClean="0">
                <a:ea typeface="Geneva" charset="-128"/>
              </a:rPr>
              <a:t>different</a:t>
            </a:r>
            <a:r>
              <a:rPr lang="en-US" altLang="en-US" sz="2000" kern="1200" dirty="0" smtClean="0">
                <a:solidFill>
                  <a:srgbClr val="E87722"/>
                </a:solidFill>
                <a:ea typeface="Geneva" charset="-128"/>
              </a:rPr>
              <a:t> </a:t>
            </a:r>
            <a:r>
              <a:rPr lang="en-US" altLang="en-US" sz="2000" kern="1200" dirty="0" smtClean="0">
                <a:ea typeface="Geneva" charset="-128"/>
              </a:rPr>
              <a:t>between business, development and QA.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altLang="en-US" sz="2000" kern="1200" dirty="0">
              <a:ea typeface="Geneva" charset="-128"/>
            </a:endParaRPr>
          </a:p>
        </p:txBody>
      </p:sp>
      <p:pic>
        <p:nvPicPr>
          <p:cNvPr id="6" name="Picture 44" descr="http://rollermarketingresearch.files.wordpress.com/2012/04/dilbert_misinterpret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9" y="952499"/>
            <a:ext cx="3835169" cy="413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108516" y="3018050"/>
            <a:ext cx="2619659" cy="17689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sz="2000" dirty="0" smtClean="0">
                <a:ea typeface="Geneva" charset="-128"/>
              </a:rPr>
              <a:t>These can result into </a:t>
            </a:r>
            <a:r>
              <a:rPr lang="en-US" altLang="en-US" sz="2000" dirty="0" smtClean="0">
                <a:solidFill>
                  <a:srgbClr val="E87722"/>
                </a:solidFill>
                <a:ea typeface="Geneva" charset="-128"/>
              </a:rPr>
              <a:t>missed requirements </a:t>
            </a:r>
            <a:r>
              <a:rPr lang="en-US" altLang="en-US" sz="2000" dirty="0" smtClean="0">
                <a:ea typeface="Geneva" charset="-128"/>
              </a:rPr>
              <a:t>and/or </a:t>
            </a:r>
            <a:r>
              <a:rPr lang="en-US" altLang="en-US" sz="2000" dirty="0" smtClean="0">
                <a:solidFill>
                  <a:srgbClr val="E87722"/>
                </a:solidFill>
                <a:ea typeface="Geneva" charset="-128"/>
              </a:rPr>
              <a:t>defects,</a:t>
            </a:r>
            <a:r>
              <a:rPr lang="en-US" altLang="en-US" sz="2000" dirty="0" smtClean="0">
                <a:ea typeface="Geneva" charset="-128"/>
              </a:rPr>
              <a:t> often </a:t>
            </a:r>
            <a:r>
              <a:rPr lang="en-US" altLang="en-US" sz="2000" dirty="0" smtClean="0">
                <a:solidFill>
                  <a:schemeClr val="accent6"/>
                </a:solidFill>
                <a:ea typeface="Geneva" charset="-128"/>
              </a:rPr>
              <a:t>late in the cycle</a:t>
            </a:r>
            <a:r>
              <a:rPr lang="en-US" altLang="en-US" sz="2000" dirty="0" smtClean="0">
                <a:ea typeface="Geneva" charset="-128"/>
              </a:rPr>
              <a:t>, with </a:t>
            </a:r>
            <a:r>
              <a:rPr lang="en-US" altLang="en-US" sz="2000" dirty="0" smtClean="0">
                <a:solidFill>
                  <a:srgbClr val="E87722"/>
                </a:solidFill>
                <a:ea typeface="Geneva" charset="-128"/>
              </a:rPr>
              <a:t>increased cost </a:t>
            </a:r>
            <a:r>
              <a:rPr lang="en-US" altLang="en-US" sz="2000" dirty="0" smtClean="0">
                <a:ea typeface="Geneva" charset="-128"/>
              </a:rPr>
              <a:t>to fix</a:t>
            </a:r>
            <a:r>
              <a:rPr lang="en-US" altLang="en-US" sz="2000" dirty="0">
                <a:ea typeface="Geneva" charset="-128"/>
              </a:rPr>
              <a:t>.</a:t>
            </a:r>
            <a:endParaRPr lang="en-US" altLang="en-US" sz="2000" dirty="0" smtClean="0">
              <a:ea typeface="Geneva" charset="-128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825087" y="5251536"/>
            <a:ext cx="4148919" cy="55344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altLang="en-US" sz="2800" dirty="0" smtClean="0">
                <a:ea typeface="Geneva" charset="-128"/>
              </a:rPr>
              <a:t>Can we do anything?</a:t>
            </a:r>
          </a:p>
        </p:txBody>
      </p:sp>
    </p:spTree>
    <p:extLst>
      <p:ext uri="{BB962C8B-B14F-4D97-AF65-F5344CB8AC3E}">
        <p14:creationId xmlns:p14="http://schemas.microsoft.com/office/powerpoint/2010/main" val="277808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Scenario Outline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66057" y="1132764"/>
            <a:ext cx="7852230" cy="420914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E87722"/>
                </a:solidFill>
              </a:rPr>
              <a:t>Cucumber supports data driven testing </a:t>
            </a:r>
          </a:p>
          <a:p>
            <a:r>
              <a:rPr lang="en-US" sz="1400" dirty="0" smtClean="0">
                <a:solidFill>
                  <a:srgbClr val="E87722"/>
                </a:solidFill>
              </a:rPr>
              <a:t>Identify key steps of your scenario </a:t>
            </a:r>
          </a:p>
          <a:p>
            <a:r>
              <a:rPr lang="en-US" sz="1400" dirty="0" smtClean="0">
                <a:solidFill>
                  <a:srgbClr val="E87722"/>
                </a:solidFill>
              </a:rPr>
              <a:t>Identify place-holders and corresponding data that you need to test with</a:t>
            </a:r>
          </a:p>
          <a:p>
            <a:r>
              <a:rPr lang="en-US" sz="1400" dirty="0" smtClean="0">
                <a:solidFill>
                  <a:srgbClr val="E87722"/>
                </a:solidFill>
              </a:rPr>
              <a:t>Execution happens with each data row, like it is a separate scenario</a:t>
            </a:r>
            <a:endParaRPr lang="en-US" sz="1400" dirty="0">
              <a:solidFill>
                <a:srgbClr val="E87722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55" y="3362325"/>
            <a:ext cx="27527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72" y="2947987"/>
            <a:ext cx="32956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185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Runner class – cucumber options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66057" y="1323833"/>
            <a:ext cx="7852230" cy="420914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E87722"/>
                </a:solidFill>
              </a:rPr>
              <a:t>Cucumber</a:t>
            </a:r>
            <a:r>
              <a:rPr lang="en-US" sz="1400" dirty="0">
                <a:solidFill>
                  <a:srgbClr val="E87722"/>
                </a:solidFill>
              </a:rPr>
              <a:t> uses Junit </a:t>
            </a:r>
            <a:r>
              <a:rPr lang="en-US" sz="1400" dirty="0" smtClean="0">
                <a:solidFill>
                  <a:srgbClr val="E87722"/>
                </a:solidFill>
              </a:rPr>
              <a:t>, a runner class will tell Junit which test runner class to use.</a:t>
            </a:r>
          </a:p>
          <a:p>
            <a:r>
              <a:rPr lang="en-US" sz="1400" dirty="0" smtClean="0">
                <a:solidFill>
                  <a:srgbClr val="E87722"/>
                </a:solidFill>
              </a:rPr>
              <a:t>@</a:t>
            </a:r>
            <a:r>
              <a:rPr lang="en-US" sz="1400" dirty="0" err="1">
                <a:solidFill>
                  <a:srgbClr val="E87722"/>
                </a:solidFill>
              </a:rPr>
              <a:t>RunWith</a:t>
            </a:r>
            <a:r>
              <a:rPr lang="en-US" sz="1400" dirty="0">
                <a:solidFill>
                  <a:srgbClr val="E87722"/>
                </a:solidFill>
              </a:rPr>
              <a:t> annotation tells JUnit that tests should run using Cucumber class present in ‘</a:t>
            </a:r>
            <a:r>
              <a:rPr lang="en-US" sz="1400" dirty="0" err="1">
                <a:solidFill>
                  <a:srgbClr val="E87722"/>
                </a:solidFill>
              </a:rPr>
              <a:t>Cucumber.api.junit</a:t>
            </a:r>
            <a:r>
              <a:rPr lang="en-US" sz="1400" dirty="0">
                <a:solidFill>
                  <a:srgbClr val="E87722"/>
                </a:solidFill>
              </a:rPr>
              <a:t>‘ package</a:t>
            </a:r>
            <a:r>
              <a:rPr lang="en-US" sz="1400" dirty="0" smtClean="0">
                <a:solidFill>
                  <a:srgbClr val="E87722"/>
                </a:solidFill>
              </a:rPr>
              <a:t>.</a:t>
            </a:r>
          </a:p>
          <a:p>
            <a:r>
              <a:rPr lang="en-US" sz="1400" dirty="0">
                <a:solidFill>
                  <a:srgbClr val="E87722"/>
                </a:solidFill>
              </a:rPr>
              <a:t>@</a:t>
            </a:r>
            <a:r>
              <a:rPr lang="en-US" sz="1400" dirty="0" err="1">
                <a:solidFill>
                  <a:srgbClr val="E87722"/>
                </a:solidFill>
              </a:rPr>
              <a:t>CucumberOptions</a:t>
            </a:r>
            <a:r>
              <a:rPr lang="en-US" sz="1400" dirty="0">
                <a:solidFill>
                  <a:srgbClr val="E87722"/>
                </a:solidFill>
              </a:rPr>
              <a:t> has settings for test, which enables options similar to command line</a:t>
            </a:r>
          </a:p>
          <a:p>
            <a:endParaRPr lang="en-US" sz="1400" dirty="0">
              <a:solidFill>
                <a:srgbClr val="E87722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4" y="2922157"/>
            <a:ext cx="22574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Cucumber Op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19" y="3109963"/>
            <a:ext cx="5532706" cy="172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157519" y="4080681"/>
            <a:ext cx="390899" cy="1317440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56681" y="5398121"/>
            <a:ext cx="5337257" cy="2536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Limit execution using various combinations of tags</a:t>
            </a:r>
          </a:p>
        </p:txBody>
      </p:sp>
    </p:spTree>
    <p:extLst>
      <p:ext uri="{BB962C8B-B14F-4D97-AF65-F5344CB8AC3E}">
        <p14:creationId xmlns:p14="http://schemas.microsoft.com/office/powerpoint/2010/main" val="3034449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Execution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55" y="1323831"/>
            <a:ext cx="4237632" cy="3562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91" y="1323831"/>
            <a:ext cx="2427990" cy="295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8" y="4409905"/>
            <a:ext cx="3069303" cy="140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66057" y="1003110"/>
            <a:ext cx="7852230" cy="64144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rgbClr val="E87722"/>
                </a:solidFill>
              </a:rPr>
              <a:t>Run using</a:t>
            </a:r>
            <a:r>
              <a:rPr lang="en-US" sz="1400" u="sng" dirty="0" smtClean="0">
                <a:solidFill>
                  <a:srgbClr val="E87722"/>
                </a:solidFill>
              </a:rPr>
              <a:t> feature file</a:t>
            </a:r>
            <a:r>
              <a:rPr lang="en-US" sz="1400" dirty="0" smtClean="0">
                <a:solidFill>
                  <a:srgbClr val="E87722"/>
                </a:solidFill>
              </a:rPr>
              <a:t>, or runner class, or maven goal</a:t>
            </a:r>
            <a:endParaRPr lang="en-US" sz="1400" dirty="0">
              <a:solidFill>
                <a:srgbClr val="E8772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3792" y="5401444"/>
            <a:ext cx="1983529" cy="4373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To bring maven toolbar </a:t>
            </a:r>
          </a:p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and execute maven goal</a:t>
            </a: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 flipV="1">
            <a:off x="3562068" y="5510793"/>
            <a:ext cx="421724" cy="109350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34759" y="5182745"/>
            <a:ext cx="1658364" cy="218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Test execution results</a:t>
            </a:r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6946711" y="4885899"/>
            <a:ext cx="317230" cy="296846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992573" y="1214651"/>
            <a:ext cx="874113" cy="2374710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053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Jenkins pipeline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12824"/>
            <a:ext cx="7670799" cy="482551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734" y="1347880"/>
            <a:ext cx="703215" cy="24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17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839200" y="6543675"/>
            <a:ext cx="304800" cy="152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EE45A6D-0C83-446C-8DCB-26121A89D86A}" type="slidenum">
              <a:rPr lang="en-US" smtClean="0">
                <a:solidFill>
                  <a:srgbClr val="63666A"/>
                </a:solidFill>
              </a:rPr>
              <a:pPr>
                <a:defRPr/>
              </a:pPr>
              <a:t>44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3752476" y="4953850"/>
            <a:ext cx="1371600" cy="6056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C0D0E"/>
                </a:solidFill>
              </a:rPr>
              <a:t>Test Results</a:t>
            </a:r>
            <a:endParaRPr lang="en-US" sz="1200" dirty="0">
              <a:solidFill>
                <a:srgbClr val="0C0D0E"/>
              </a:solidFill>
            </a:endParaRPr>
          </a:p>
        </p:txBody>
      </p:sp>
      <p:cxnSp>
        <p:nvCxnSpPr>
          <p:cNvPr id="83" name="Straight Arrow Connector 82"/>
          <p:cNvCxnSpPr>
            <a:stCxn id="50" idx="2"/>
          </p:cNvCxnSpPr>
          <p:nvPr/>
        </p:nvCxnSpPr>
        <p:spPr bwMode="auto">
          <a:xfrm>
            <a:off x="4428389" y="1880535"/>
            <a:ext cx="9887" cy="693833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3455514" y="2255687"/>
            <a:ext cx="1085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63666A"/>
                </a:solidFill>
              </a:rPr>
              <a:t>Begin Tests</a:t>
            </a:r>
          </a:p>
        </p:txBody>
      </p:sp>
      <p:cxnSp>
        <p:nvCxnSpPr>
          <p:cNvPr id="87" name="Straight Arrow Connector 86"/>
          <p:cNvCxnSpPr/>
          <p:nvPr/>
        </p:nvCxnSpPr>
        <p:spPr bwMode="auto">
          <a:xfrm>
            <a:off x="4438276" y="4549691"/>
            <a:ext cx="0" cy="382967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94" idx="1"/>
          </p:cNvCxnSpPr>
          <p:nvPr/>
        </p:nvCxnSpPr>
        <p:spPr bwMode="auto">
          <a:xfrm flipH="1">
            <a:off x="5665314" y="2536343"/>
            <a:ext cx="685094" cy="507024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01" name="Straight Arrow Connector 100"/>
          <p:cNvCxnSpPr>
            <a:stCxn id="84" idx="1"/>
          </p:cNvCxnSpPr>
          <p:nvPr/>
        </p:nvCxnSpPr>
        <p:spPr bwMode="auto">
          <a:xfrm flipH="1" flipV="1">
            <a:off x="5665314" y="3885885"/>
            <a:ext cx="735796" cy="330873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pic>
        <p:nvPicPr>
          <p:cNvPr id="50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78" y="1088914"/>
            <a:ext cx="791621" cy="79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401110" y="3765373"/>
            <a:ext cx="2345170" cy="1230624"/>
            <a:chOff x="6180192" y="3137960"/>
            <a:chExt cx="2345170" cy="1230624"/>
          </a:xfrm>
        </p:grpSpPr>
        <p:sp>
          <p:nvSpPr>
            <p:cNvPr id="85" name="Rounded Rectangle 84"/>
            <p:cNvSpPr/>
            <p:nvPr/>
          </p:nvSpPr>
          <p:spPr bwMode="auto">
            <a:xfrm>
              <a:off x="7277472" y="3390279"/>
              <a:ext cx="1247890" cy="978305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6180192" y="3137960"/>
              <a:ext cx="1608283" cy="902769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FFFFFF"/>
                </a:solidFill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594" y="3210286"/>
              <a:ext cx="1505977" cy="794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243" y="3416637"/>
              <a:ext cx="594967" cy="95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1936448" y="2849982"/>
            <a:ext cx="962680" cy="588419"/>
            <a:chOff x="2288845" y="2819400"/>
            <a:chExt cx="1525946" cy="709175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301" y="2819400"/>
              <a:ext cx="1251035" cy="531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Rectangle 71"/>
            <p:cNvSpPr/>
            <p:nvPr/>
          </p:nvSpPr>
          <p:spPr>
            <a:xfrm>
              <a:off x="2288845" y="3272138"/>
              <a:ext cx="1525946" cy="2564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63666A"/>
                  </a:solidFill>
                </a:rPr>
                <a:t>Feature Files</a:t>
              </a:r>
              <a:endParaRPr lang="en-US" sz="1200" dirty="0">
                <a:solidFill>
                  <a:srgbClr val="63666A"/>
                </a:solidFill>
              </a:endParaRPr>
            </a:p>
          </p:txBody>
        </p:sp>
      </p:grpSp>
      <p:cxnSp>
        <p:nvCxnSpPr>
          <p:cNvPr id="75" name="Straight Arrow Connector 74"/>
          <p:cNvCxnSpPr/>
          <p:nvPr/>
        </p:nvCxnSpPr>
        <p:spPr bwMode="auto">
          <a:xfrm>
            <a:off x="2797392" y="3256412"/>
            <a:ext cx="394072" cy="0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76" name="Rounded Rectangle 75"/>
          <p:cNvSpPr/>
          <p:nvPr/>
        </p:nvSpPr>
        <p:spPr bwMode="auto">
          <a:xfrm>
            <a:off x="3191464" y="2614226"/>
            <a:ext cx="2473850" cy="1881574"/>
          </a:xfrm>
          <a:prstGeom prst="roundRect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7" name="Rounded Rectangle 76"/>
          <p:cNvSpPr/>
          <p:nvPr/>
        </p:nvSpPr>
        <p:spPr bwMode="auto">
          <a:xfrm>
            <a:off x="3303114" y="2991098"/>
            <a:ext cx="930076" cy="6056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C0D0E"/>
                </a:solidFill>
              </a:rPr>
              <a:t>Test Runner / </a:t>
            </a:r>
            <a:r>
              <a:rPr lang="en-US" sz="1200" dirty="0" err="1" smtClean="0">
                <a:solidFill>
                  <a:srgbClr val="0C0D0E"/>
                </a:solidFill>
              </a:rPr>
              <a:t>Config</a:t>
            </a:r>
            <a:endParaRPr lang="en-US" sz="1200" dirty="0">
              <a:solidFill>
                <a:srgbClr val="0C0D0E"/>
              </a:solidFill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4385258" y="2991098"/>
            <a:ext cx="1178450" cy="6056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C0D0E"/>
                </a:solidFill>
              </a:rPr>
              <a:t>Cucumber / Step Definitions</a:t>
            </a:r>
            <a:endParaRPr lang="en-US" sz="1200" dirty="0">
              <a:solidFill>
                <a:srgbClr val="0C0D0E"/>
              </a:solidFill>
            </a:endParaRPr>
          </a:p>
        </p:txBody>
      </p:sp>
      <p:sp>
        <p:nvSpPr>
          <p:cNvPr id="79" name="Rounded Rectangle 78"/>
          <p:cNvSpPr/>
          <p:nvPr/>
        </p:nvSpPr>
        <p:spPr bwMode="auto">
          <a:xfrm>
            <a:off x="3303114" y="3762917"/>
            <a:ext cx="2260594" cy="6056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C0D0E"/>
                </a:solidFill>
              </a:rPr>
              <a:t>Java Code / Libraries (</a:t>
            </a:r>
            <a:r>
              <a:rPr lang="en-US" sz="1200" dirty="0" smtClean="0">
                <a:solidFill>
                  <a:srgbClr val="0C0D0E"/>
                </a:solidFill>
              </a:rPr>
              <a:t>Selenium, </a:t>
            </a:r>
            <a:r>
              <a:rPr lang="en-US" sz="1200" dirty="0" err="1" smtClean="0">
                <a:solidFill>
                  <a:srgbClr val="0C0D0E"/>
                </a:solidFill>
              </a:rPr>
              <a:t>LeanFT</a:t>
            </a:r>
            <a:r>
              <a:rPr lang="en-US" sz="1200" dirty="0" smtClean="0">
                <a:solidFill>
                  <a:srgbClr val="0C0D0E"/>
                </a:solidFill>
              </a:rPr>
              <a:t>, </a:t>
            </a:r>
            <a:r>
              <a:rPr lang="en-US" sz="1200" dirty="0" err="1">
                <a:solidFill>
                  <a:srgbClr val="0C0D0E"/>
                </a:solidFill>
              </a:rPr>
              <a:t>Appium</a:t>
            </a:r>
            <a:r>
              <a:rPr lang="en-US" sz="1200" dirty="0">
                <a:solidFill>
                  <a:srgbClr val="0C0D0E"/>
                </a:solidFill>
              </a:rPr>
              <a:t>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490649" y="3299902"/>
            <a:ext cx="1085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63666A"/>
                </a:solidFill>
              </a:rPr>
              <a:t>Run Tests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350408" y="1841500"/>
            <a:ext cx="2194560" cy="1389686"/>
            <a:chOff x="6459592" y="1841500"/>
            <a:chExt cx="2194560" cy="1389686"/>
          </a:xfrm>
        </p:grpSpPr>
        <p:sp>
          <p:nvSpPr>
            <p:cNvPr id="94" name="Rounded Rectangle 93"/>
            <p:cNvSpPr/>
            <p:nvPr/>
          </p:nvSpPr>
          <p:spPr bwMode="auto">
            <a:xfrm>
              <a:off x="6459592" y="1841500"/>
              <a:ext cx="2194560" cy="1389686"/>
            </a:xfrm>
            <a:prstGeom prst="roundRect">
              <a:avLst/>
            </a:prstGeom>
            <a:solidFill>
              <a:schemeClr val="bg1">
                <a:lumMod val="95000"/>
                <a:alpha val="50000"/>
              </a:schemeClr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459592" y="1867835"/>
              <a:ext cx="21945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63666A"/>
                  </a:solidFill>
                </a:rPr>
                <a:t>In-house</a:t>
              </a:r>
            </a:p>
          </p:txBody>
        </p:sp>
        <p:sp>
          <p:nvSpPr>
            <p:cNvPr id="97" name="Rounded Rectangle 96"/>
            <p:cNvSpPr/>
            <p:nvPr/>
          </p:nvSpPr>
          <p:spPr bwMode="auto">
            <a:xfrm>
              <a:off x="7314886" y="2144834"/>
              <a:ext cx="1236960" cy="89853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srgbClr val="FFFFFF"/>
                  </a:solidFill>
                </a:rPr>
                <a:t>    Servers /     </a:t>
              </a:r>
            </a:p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rgbClr val="FFFFFF"/>
                  </a:solidFill>
                </a:rPr>
                <a:t> </a:t>
              </a:r>
              <a:r>
                <a:rPr lang="en-US" sz="1200" b="1" dirty="0" smtClean="0">
                  <a:solidFill>
                    <a:srgbClr val="FFFFFF"/>
                  </a:solidFill>
                </a:rPr>
                <a:t>   Devices</a:t>
              </a:r>
              <a:endParaRPr lang="en-US" sz="1200" b="1" dirty="0">
                <a:solidFill>
                  <a:srgbClr val="FFFFFF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570570" y="2922564"/>
              <a:ext cx="484430" cy="2416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100" b="1" dirty="0" smtClean="0">
                  <a:latin typeface="Arial" pitchFamily="34" charset="0"/>
                  <a:cs typeface="Arial" pitchFamily="34" charset="0"/>
                </a:rPr>
                <a:t>UI/API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926520" y="2384550"/>
              <a:ext cx="609600" cy="419100"/>
            </a:xfrm>
            <a:prstGeom prst="roundRect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078920" y="2536950"/>
              <a:ext cx="609600" cy="419100"/>
            </a:xfrm>
            <a:prstGeom prst="roundRect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914400" rtl="0" eaLnBrk="0" fontAlgn="base" latinLnBrk="0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Arial Unicode MS" charset="0"/>
                <a:cs typeface="Arial Unicode MS" charset="0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 rot="10800000">
              <a:off x="6556353" y="2299756"/>
              <a:ext cx="498647" cy="588687"/>
              <a:chOff x="1866900" y="1416673"/>
              <a:chExt cx="647700" cy="609600"/>
            </a:xfrm>
          </p:grpSpPr>
          <p:sp>
            <p:nvSpPr>
              <p:cNvPr id="35" name="Rectangle 34"/>
              <p:cNvSpPr/>
              <p:nvPr/>
            </p:nvSpPr>
            <p:spPr bwMode="auto">
              <a:xfrm>
                <a:off x="1866900" y="1416673"/>
                <a:ext cx="266700" cy="609600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gamma/>
                      <a:tint val="8000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vert270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 defTabSz="914400" rtl="0" eaLnBrk="0" fontAlgn="base" latinLnBrk="0" hangingPunct="0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charset="0"/>
                    <a:cs typeface="Arial Unicode MS" charset="0"/>
                  </a:rPr>
                  <a:t>APIs</a:t>
                </a:r>
                <a:endPara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ea typeface="Arial Unicode MS" charset="0"/>
                  <a:cs typeface="Arial Unicode MS" charset="0"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2133600" y="1528323"/>
                <a:ext cx="381000" cy="152400"/>
                <a:chOff x="1295400" y="1295400"/>
                <a:chExt cx="381000" cy="152400"/>
              </a:xfrm>
            </p:grpSpPr>
            <p:cxnSp>
              <p:nvCxnSpPr>
                <p:cNvPr id="40" name="Straight Connector 39"/>
                <p:cNvCxnSpPr/>
                <p:nvPr/>
              </p:nvCxnSpPr>
              <p:spPr bwMode="auto">
                <a:xfrm>
                  <a:off x="1295400" y="1371600"/>
                  <a:ext cx="228600" cy="0"/>
                </a:xfrm>
                <a:prstGeom prst="lin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8000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127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41" name="Oval 40"/>
                <p:cNvSpPr/>
                <p:nvPr/>
              </p:nvSpPr>
              <p:spPr bwMode="auto">
                <a:xfrm>
                  <a:off x="1524000" y="1295400"/>
                  <a:ext cx="152400" cy="15240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8000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ctr" defTabSz="914400" rtl="0" eaLnBrk="0" fontAlgn="base" latinLnBrk="0" hangingPunct="0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charset="0"/>
                    <a:cs typeface="Arial Unicode MS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2133600" y="1762224"/>
                <a:ext cx="381000" cy="152400"/>
                <a:chOff x="1295400" y="1529301"/>
                <a:chExt cx="381000" cy="152400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auto">
                <a:xfrm>
                  <a:off x="1295400" y="1605501"/>
                  <a:ext cx="228600" cy="0"/>
                </a:xfrm>
                <a:prstGeom prst="lin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8000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1270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39" name="Oval 38"/>
                <p:cNvSpPr/>
                <p:nvPr/>
              </p:nvSpPr>
              <p:spPr bwMode="auto">
                <a:xfrm>
                  <a:off x="1524000" y="1529301"/>
                  <a:ext cx="152400" cy="15240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8000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indent="0" algn="ctr" defTabSz="914400" rtl="0" eaLnBrk="0" fontAlgn="base" latinLnBrk="0" hangingPunct="0">
                    <a:lnSpc>
                      <a:spcPct val="9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ea typeface="Arial Unicode MS" charset="0"/>
                    <a:cs typeface="Arial Unicode MS" charset="0"/>
                  </a:endParaRPr>
                </a:p>
              </p:txBody>
            </p:sp>
          </p:grpSp>
        </p:grpSp>
      </p:grp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38" y="3002382"/>
            <a:ext cx="906820" cy="530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548037" y="3452302"/>
            <a:ext cx="906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63666A"/>
                </a:solidFill>
              </a:rPr>
              <a:t>User Stories</a:t>
            </a:r>
            <a:endParaRPr lang="en-US" sz="1200" dirty="0">
              <a:solidFill>
                <a:srgbClr val="63666A"/>
              </a:solidFill>
            </a:endParaRPr>
          </a:p>
        </p:txBody>
      </p:sp>
      <p:cxnSp>
        <p:nvCxnSpPr>
          <p:cNvPr id="46" name="Straight Arrow Connector 45"/>
          <p:cNvCxnSpPr>
            <a:endCxn id="44" idx="3"/>
          </p:cNvCxnSpPr>
          <p:nvPr/>
        </p:nvCxnSpPr>
        <p:spPr bwMode="auto">
          <a:xfrm flipH="1">
            <a:off x="1454858" y="3267730"/>
            <a:ext cx="376853" cy="0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8000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47082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86" grpId="0"/>
      <p:bldP spid="76" grpId="0" animBg="1"/>
      <p:bldP spid="77" grpId="0" animBg="1"/>
      <p:bldP spid="78" grpId="0" animBg="1"/>
      <p:bldP spid="79" grpId="0" animBg="1"/>
      <p:bldP spid="88" grpId="0"/>
      <p:bldP spid="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Cucumber test report</a:t>
            </a:r>
            <a:endParaRPr lang="en-US" dirty="0"/>
          </a:p>
        </p:txBody>
      </p:sp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79" y="1637733"/>
            <a:ext cx="7403321" cy="357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65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Report and trend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528854"/>
            <a:ext cx="82677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31" y="967167"/>
            <a:ext cx="28384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457" y="1198254"/>
            <a:ext cx="2185775" cy="147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770" y="3024327"/>
            <a:ext cx="1209462" cy="127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515" y="3001087"/>
            <a:ext cx="1223962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914" y="3120046"/>
            <a:ext cx="1730172" cy="106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:\Users\mshah108\AppData\Local\Microsoft\Windows\Temporary Internet Files\Content.IE5\3HC5DQK0\rukRV[1]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9" y="1652576"/>
            <a:ext cx="640022" cy="6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mshah108\AppData\Local\Microsoft\Windows\Temporary Internet Files\Content.IE5\W93XNTAB\S43Qy[1]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19" y="1637349"/>
            <a:ext cx="718458" cy="71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3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66057" y="1323832"/>
            <a:ext cx="7852230" cy="4435699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Tags allows a way to group / reuse your scenarios and feature files for execution.</a:t>
            </a:r>
          </a:p>
          <a:p>
            <a:endParaRPr lang="en-US" sz="1600" dirty="0" smtClean="0"/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E87722"/>
                </a:solidFill>
              </a:rPr>
              <a:t>Traceability</a:t>
            </a:r>
            <a:r>
              <a:rPr lang="en-US" sz="1400" dirty="0" smtClean="0"/>
              <a:t> -- </a:t>
            </a:r>
            <a:r>
              <a:rPr lang="en-US" sz="1400" dirty="0"/>
              <a:t>  @</a:t>
            </a:r>
            <a:r>
              <a:rPr lang="en-US" sz="1400" dirty="0" err="1"/>
              <a:t>Rnn.nn</a:t>
            </a:r>
            <a:r>
              <a:rPr lang="en-US" sz="1400" dirty="0"/>
              <a:t>  @PI11.1   @F01189   @US087234  -- Release/ Program increment/ sprint/ feature/ user story   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E87722"/>
                </a:solidFill>
              </a:rPr>
              <a:t>Identifying </a:t>
            </a:r>
            <a:r>
              <a:rPr lang="en-US" sz="1400" dirty="0">
                <a:solidFill>
                  <a:srgbClr val="E87722"/>
                </a:solidFill>
              </a:rPr>
              <a:t>state of </a:t>
            </a:r>
            <a:r>
              <a:rPr lang="en-US" sz="1400" dirty="0" smtClean="0">
                <a:solidFill>
                  <a:srgbClr val="E87722"/>
                </a:solidFill>
              </a:rPr>
              <a:t>work  </a:t>
            </a:r>
            <a:r>
              <a:rPr lang="en-US" sz="1400" dirty="0" smtClean="0"/>
              <a:t>-- </a:t>
            </a:r>
            <a:r>
              <a:rPr lang="en-US" sz="1400" dirty="0"/>
              <a:t>  @</a:t>
            </a:r>
            <a:r>
              <a:rPr lang="en-US" sz="1400" dirty="0" err="1"/>
              <a:t>wip</a:t>
            </a:r>
            <a:r>
              <a:rPr lang="en-US" sz="1400" dirty="0"/>
              <a:t>, @</a:t>
            </a:r>
            <a:r>
              <a:rPr lang="en-US" sz="1400" dirty="0" err="1"/>
              <a:t>tmp</a:t>
            </a:r>
            <a:r>
              <a:rPr lang="en-US" sz="1400" dirty="0"/>
              <a:t>  -- Work in progress, temporary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E87722"/>
                </a:solidFill>
              </a:rPr>
              <a:t>Size </a:t>
            </a:r>
            <a:r>
              <a:rPr lang="en-US" sz="1400" dirty="0">
                <a:solidFill>
                  <a:srgbClr val="E87722"/>
                </a:solidFill>
              </a:rPr>
              <a:t>or speed</a:t>
            </a:r>
            <a:r>
              <a:rPr lang="en-US" sz="1400" dirty="0"/>
              <a:t>  </a:t>
            </a:r>
            <a:r>
              <a:rPr lang="en-US" sz="1400" dirty="0" smtClean="0"/>
              <a:t>-- </a:t>
            </a:r>
            <a:r>
              <a:rPr lang="en-US" sz="1400" dirty="0"/>
              <a:t>  @small @mid @</a:t>
            </a:r>
            <a:r>
              <a:rPr lang="en-US" sz="1400" dirty="0" smtClean="0"/>
              <a:t>large </a:t>
            </a:r>
            <a:r>
              <a:rPr lang="en-US" sz="1400" dirty="0"/>
              <a:t>  @fast @slow @sluggish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E87722"/>
                </a:solidFill>
              </a:rPr>
              <a:t>Frequency </a:t>
            </a:r>
            <a:r>
              <a:rPr lang="en-US" sz="1400" dirty="0">
                <a:solidFill>
                  <a:srgbClr val="E87722"/>
                </a:solidFill>
              </a:rPr>
              <a:t>of execution</a:t>
            </a:r>
            <a:r>
              <a:rPr lang="en-US" sz="1400" dirty="0"/>
              <a:t> </a:t>
            </a:r>
            <a:r>
              <a:rPr lang="en-US" sz="1400" dirty="0" smtClean="0"/>
              <a:t>-- </a:t>
            </a:r>
            <a:r>
              <a:rPr lang="en-US" sz="1400" dirty="0"/>
              <a:t>    @check-in @daily @weekly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E87722"/>
                </a:solidFill>
              </a:rPr>
              <a:t>Event based </a:t>
            </a:r>
            <a:r>
              <a:rPr lang="en-US" sz="1400" dirty="0" smtClean="0"/>
              <a:t>--  </a:t>
            </a:r>
            <a:r>
              <a:rPr lang="en-US" sz="1400" dirty="0"/>
              <a:t>@</a:t>
            </a:r>
            <a:r>
              <a:rPr lang="en-US" sz="1400" dirty="0" err="1"/>
              <a:t>DevBuild</a:t>
            </a:r>
            <a:r>
              <a:rPr lang="en-US" sz="1400" dirty="0"/>
              <a:t> @</a:t>
            </a:r>
            <a:r>
              <a:rPr lang="en-US" sz="1400" dirty="0" err="1"/>
              <a:t>everybuild</a:t>
            </a:r>
            <a:endParaRPr lang="en-US" sz="1400" dirty="0"/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E87722"/>
                </a:solidFill>
              </a:rPr>
              <a:t>Environment specific, Type of test</a:t>
            </a:r>
            <a:r>
              <a:rPr lang="en-US" sz="1400" dirty="0" smtClean="0"/>
              <a:t>  -- </a:t>
            </a:r>
            <a:r>
              <a:rPr lang="en-US" sz="1400" dirty="0"/>
              <a:t>  @smoke @</a:t>
            </a:r>
            <a:r>
              <a:rPr lang="en-US" sz="1400" dirty="0" err="1"/>
              <a:t>int</a:t>
            </a:r>
            <a:r>
              <a:rPr lang="en-US" sz="1400" dirty="0"/>
              <a:t> @</a:t>
            </a:r>
            <a:r>
              <a:rPr lang="en-US" sz="1400" dirty="0" err="1"/>
              <a:t>bvt</a:t>
            </a:r>
            <a:r>
              <a:rPr lang="en-US" sz="1400" dirty="0"/>
              <a:t> </a:t>
            </a:r>
            <a:r>
              <a:rPr lang="en-US" sz="1400" dirty="0" smtClean="0"/>
              <a:t>@stage</a:t>
            </a:r>
            <a:r>
              <a:rPr lang="en-US" sz="1400" dirty="0"/>
              <a:t>  @regression 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E87722"/>
                </a:solidFill>
              </a:rPr>
              <a:t>Identifying</a:t>
            </a:r>
            <a:r>
              <a:rPr lang="en-US" sz="1400" dirty="0" smtClean="0"/>
              <a:t> </a:t>
            </a:r>
            <a:r>
              <a:rPr lang="en-US" sz="1400" dirty="0">
                <a:solidFill>
                  <a:srgbClr val="E87722"/>
                </a:solidFill>
              </a:rPr>
              <a:t>scenario</a:t>
            </a:r>
            <a:r>
              <a:rPr lang="en-US" sz="1400" dirty="0"/>
              <a:t> </a:t>
            </a:r>
            <a:r>
              <a:rPr lang="en-US" sz="1400" dirty="0" smtClean="0">
                <a:solidFill>
                  <a:srgbClr val="E87722"/>
                </a:solidFill>
              </a:rPr>
              <a:t>type</a:t>
            </a:r>
            <a:r>
              <a:rPr lang="en-US" sz="1400" dirty="0" smtClean="0"/>
              <a:t> -- </a:t>
            </a:r>
            <a:r>
              <a:rPr lang="en-US" sz="1400" dirty="0"/>
              <a:t>  @positive @negative </a:t>
            </a:r>
            <a:r>
              <a:rPr lang="en-US" sz="1400" dirty="0" smtClean="0"/>
              <a:t>@</a:t>
            </a:r>
            <a:r>
              <a:rPr lang="en-US" sz="1400" dirty="0" err="1" smtClean="0"/>
              <a:t>edgecases</a:t>
            </a:r>
            <a:r>
              <a:rPr lang="en-US" sz="1400" dirty="0" smtClean="0"/>
              <a:t> @invasive </a:t>
            </a:r>
            <a:r>
              <a:rPr lang="en-US" sz="1400" dirty="0"/>
              <a:t>@destructive</a:t>
            </a:r>
          </a:p>
          <a:p>
            <a:pPr lvl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E87722"/>
                </a:solidFill>
              </a:rPr>
              <a:t>Functionality</a:t>
            </a:r>
            <a:r>
              <a:rPr lang="en-US" sz="1400" dirty="0" smtClean="0"/>
              <a:t> -- @Login  @Search @</a:t>
            </a:r>
            <a:r>
              <a:rPr lang="en-US" sz="1400" dirty="0" err="1" smtClean="0"/>
              <a:t>ProcessClaim</a:t>
            </a:r>
            <a:r>
              <a:rPr lang="en-US" sz="1400" dirty="0" smtClean="0"/>
              <a:t> 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Note:  Tags </a:t>
            </a:r>
            <a:r>
              <a:rPr lang="en-US" sz="1400" dirty="0"/>
              <a:t>are inherited at different level below,  so do not repeat at </a:t>
            </a:r>
            <a:r>
              <a:rPr lang="en-US" sz="1400" dirty="0" smtClean="0"/>
              <a:t>sub-level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   e.g. use for Feature, Scenario, Scenario Outline or Examples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34787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Report with tags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309" y="3781078"/>
            <a:ext cx="7205553" cy="2060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81" y="938639"/>
            <a:ext cx="7286199" cy="277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3877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endParaRPr lang="en-US" altLang="en-US" dirty="0">
              <a:ea typeface="Geneva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6404" y="2921168"/>
            <a:ext cx="5870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dirty="0">
                <a:solidFill>
                  <a:schemeClr val="bg1">
                    <a:lumMod val="75000"/>
                  </a:schemeClr>
                </a:solidFill>
                <a:ea typeface="Geneva" charset="-128"/>
              </a:rPr>
              <a:t>OCM ATDD Implementation</a:t>
            </a:r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86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ATDD</a:t>
            </a:r>
            <a:endParaRPr lang="en-US" dirty="0"/>
          </a:p>
        </p:txBody>
      </p:sp>
      <p:sp>
        <p:nvSpPr>
          <p:cNvPr id="88" name="Snip Same Side Corner Rectangle 87"/>
          <p:cNvSpPr/>
          <p:nvPr/>
        </p:nvSpPr>
        <p:spPr>
          <a:xfrm rot="16200000">
            <a:off x="4286685" y="1318117"/>
            <a:ext cx="4736828" cy="4252884"/>
          </a:xfrm>
          <a:prstGeom prst="snip2SameRect">
            <a:avLst>
              <a:gd name="adj1" fmla="val 31556"/>
              <a:gd name="adj2" fmla="val 0"/>
            </a:avLst>
          </a:prstGeom>
          <a:gradFill flip="none" rotWithShape="1">
            <a:gsLst>
              <a:gs pos="0">
                <a:srgbClr val="D7D7D7"/>
              </a:gs>
              <a:gs pos="49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9" name="Snip Same Side Corner Rectangle 88"/>
          <p:cNvSpPr/>
          <p:nvPr/>
        </p:nvSpPr>
        <p:spPr>
          <a:xfrm rot="5400000">
            <a:off x="55680" y="1339789"/>
            <a:ext cx="4736828" cy="4206675"/>
          </a:xfrm>
          <a:prstGeom prst="snip2SameRect">
            <a:avLst>
              <a:gd name="adj1" fmla="val 31556"/>
              <a:gd name="adj2" fmla="val 0"/>
            </a:avLst>
          </a:prstGeom>
          <a:gradFill flip="none" rotWithShape="1">
            <a:gsLst>
              <a:gs pos="0">
                <a:srgbClr val="D7D7D7"/>
              </a:gs>
              <a:gs pos="49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46060" y="1318760"/>
            <a:ext cx="3395915" cy="5627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200" dirty="0" smtClean="0">
                <a:solidFill>
                  <a:srgbClr val="D45D00"/>
                </a:solidFill>
              </a:rPr>
              <a:t>Problems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91231" y="1130078"/>
            <a:ext cx="2512946" cy="4309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200" dirty="0" smtClean="0">
                <a:solidFill>
                  <a:srgbClr val="D45D00"/>
                </a:solidFill>
              </a:rPr>
              <a:t>Benefits</a:t>
            </a:r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1373031" y="3222159"/>
            <a:ext cx="3184449" cy="536328"/>
          </a:xfrm>
          <a:prstGeom prst="rect">
            <a:avLst/>
          </a:prstGeom>
          <a:solidFill>
            <a:schemeClr val="accent1">
              <a:alpha val="47059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53565A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5" name="Freeform 11"/>
          <p:cNvSpPr>
            <a:spLocks/>
          </p:cNvSpPr>
          <p:nvPr/>
        </p:nvSpPr>
        <p:spPr bwMode="auto">
          <a:xfrm>
            <a:off x="1373030" y="2604644"/>
            <a:ext cx="3184449" cy="941153"/>
          </a:xfrm>
          <a:custGeom>
            <a:avLst/>
            <a:gdLst>
              <a:gd name="T0" fmla="*/ 522 w 522"/>
              <a:gd name="T1" fmla="*/ 154 h 154"/>
              <a:gd name="T2" fmla="*/ 368 w 522"/>
              <a:gd name="T3" fmla="*/ 154 h 154"/>
              <a:gd name="T4" fmla="*/ 216 w 522"/>
              <a:gd name="T5" fmla="*/ 115 h 154"/>
              <a:gd name="T6" fmla="*/ 108 w 522"/>
              <a:gd name="T7" fmla="*/ 88 h 154"/>
              <a:gd name="T8" fmla="*/ 0 w 522"/>
              <a:gd name="T9" fmla="*/ 88 h 154"/>
              <a:gd name="T10" fmla="*/ 0 w 522"/>
              <a:gd name="T11" fmla="*/ 0 h 154"/>
              <a:gd name="T12" fmla="*/ 108 w 522"/>
              <a:gd name="T13" fmla="*/ 0 h 154"/>
              <a:gd name="T14" fmla="*/ 260 w 522"/>
              <a:gd name="T15" fmla="*/ 39 h 154"/>
              <a:gd name="T16" fmla="*/ 368 w 522"/>
              <a:gd name="T17" fmla="*/ 66 h 154"/>
              <a:gd name="T18" fmla="*/ 522 w 522"/>
              <a:gd name="T19" fmla="*/ 66 h 154"/>
              <a:gd name="T20" fmla="*/ 522 w 522"/>
              <a:gd name="T21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2" h="154">
                <a:moveTo>
                  <a:pt x="522" y="154"/>
                </a:moveTo>
                <a:cubicBezTo>
                  <a:pt x="368" y="154"/>
                  <a:pt x="368" y="154"/>
                  <a:pt x="368" y="154"/>
                </a:cubicBezTo>
                <a:cubicBezTo>
                  <a:pt x="321" y="154"/>
                  <a:pt x="254" y="137"/>
                  <a:pt x="216" y="115"/>
                </a:cubicBezTo>
                <a:cubicBezTo>
                  <a:pt x="190" y="100"/>
                  <a:pt x="140" y="88"/>
                  <a:pt x="108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0"/>
                  <a:pt x="0" y="0"/>
                  <a:pt x="0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55" y="0"/>
                  <a:pt x="221" y="17"/>
                  <a:pt x="260" y="39"/>
                </a:cubicBezTo>
                <a:cubicBezTo>
                  <a:pt x="285" y="54"/>
                  <a:pt x="336" y="66"/>
                  <a:pt x="368" y="66"/>
                </a:cubicBezTo>
                <a:cubicBezTo>
                  <a:pt x="522" y="66"/>
                  <a:pt x="522" y="66"/>
                  <a:pt x="522" y="66"/>
                </a:cubicBezTo>
                <a:lnTo>
                  <a:pt x="522" y="154"/>
                </a:lnTo>
                <a:close/>
              </a:path>
            </a:pathLst>
          </a:custGeom>
          <a:solidFill>
            <a:srgbClr val="D9D9D9">
              <a:alpha val="47059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53565A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Freeform 12"/>
          <p:cNvSpPr>
            <a:spLocks/>
          </p:cNvSpPr>
          <p:nvPr/>
        </p:nvSpPr>
        <p:spPr bwMode="auto">
          <a:xfrm>
            <a:off x="1373028" y="1992260"/>
            <a:ext cx="3184449" cy="1320191"/>
          </a:xfrm>
          <a:custGeom>
            <a:avLst/>
            <a:gdLst>
              <a:gd name="T0" fmla="*/ 522 w 522"/>
              <a:gd name="T1" fmla="*/ 216 h 216"/>
              <a:gd name="T2" fmla="*/ 368 w 522"/>
              <a:gd name="T3" fmla="*/ 216 h 216"/>
              <a:gd name="T4" fmla="*/ 215 w 522"/>
              <a:gd name="T5" fmla="*/ 148 h 216"/>
              <a:gd name="T6" fmla="*/ 195 w 522"/>
              <a:gd name="T7" fmla="*/ 127 h 216"/>
              <a:gd name="T8" fmla="*/ 108 w 522"/>
              <a:gd name="T9" fmla="*/ 88 h 216"/>
              <a:gd name="T10" fmla="*/ 0 w 522"/>
              <a:gd name="T11" fmla="*/ 88 h 216"/>
              <a:gd name="T12" fmla="*/ 0 w 522"/>
              <a:gd name="T13" fmla="*/ 0 h 216"/>
              <a:gd name="T14" fmla="*/ 108 w 522"/>
              <a:gd name="T15" fmla="*/ 0 h 216"/>
              <a:gd name="T16" fmla="*/ 261 w 522"/>
              <a:gd name="T17" fmla="*/ 68 h 216"/>
              <a:gd name="T18" fmla="*/ 280 w 522"/>
              <a:gd name="T19" fmla="*/ 89 h 216"/>
              <a:gd name="T20" fmla="*/ 368 w 522"/>
              <a:gd name="T21" fmla="*/ 128 h 216"/>
              <a:gd name="T22" fmla="*/ 522 w 522"/>
              <a:gd name="T23" fmla="*/ 128 h 216"/>
              <a:gd name="T24" fmla="*/ 522 w 522"/>
              <a:gd name="T25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" h="216">
                <a:moveTo>
                  <a:pt x="522" y="216"/>
                </a:moveTo>
                <a:cubicBezTo>
                  <a:pt x="368" y="216"/>
                  <a:pt x="368" y="216"/>
                  <a:pt x="368" y="216"/>
                </a:cubicBezTo>
                <a:cubicBezTo>
                  <a:pt x="315" y="216"/>
                  <a:pt x="250" y="187"/>
                  <a:pt x="215" y="148"/>
                </a:cubicBezTo>
                <a:cubicBezTo>
                  <a:pt x="195" y="127"/>
                  <a:pt x="195" y="127"/>
                  <a:pt x="195" y="127"/>
                </a:cubicBezTo>
                <a:cubicBezTo>
                  <a:pt x="177" y="107"/>
                  <a:pt x="135" y="88"/>
                  <a:pt x="108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0"/>
                  <a:pt x="0" y="0"/>
                  <a:pt x="0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60" y="0"/>
                  <a:pt x="226" y="29"/>
                  <a:pt x="261" y="68"/>
                </a:cubicBezTo>
                <a:cubicBezTo>
                  <a:pt x="280" y="89"/>
                  <a:pt x="280" y="89"/>
                  <a:pt x="280" y="89"/>
                </a:cubicBezTo>
                <a:cubicBezTo>
                  <a:pt x="298" y="109"/>
                  <a:pt x="341" y="128"/>
                  <a:pt x="368" y="128"/>
                </a:cubicBezTo>
                <a:cubicBezTo>
                  <a:pt x="522" y="128"/>
                  <a:pt x="522" y="128"/>
                  <a:pt x="522" y="128"/>
                </a:cubicBezTo>
                <a:lnTo>
                  <a:pt x="522" y="216"/>
                </a:lnTo>
                <a:close/>
              </a:path>
            </a:pathLst>
          </a:custGeom>
          <a:solidFill>
            <a:schemeClr val="tx2">
              <a:alpha val="67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53565A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7" name="Freeform 13"/>
          <p:cNvSpPr>
            <a:spLocks/>
          </p:cNvSpPr>
          <p:nvPr/>
        </p:nvSpPr>
        <p:spPr bwMode="auto">
          <a:xfrm>
            <a:off x="1373031" y="3450854"/>
            <a:ext cx="3184449" cy="946311"/>
          </a:xfrm>
          <a:custGeom>
            <a:avLst/>
            <a:gdLst>
              <a:gd name="T0" fmla="*/ 108 w 522"/>
              <a:gd name="T1" fmla="*/ 155 h 155"/>
              <a:gd name="T2" fmla="*/ 0 w 522"/>
              <a:gd name="T3" fmla="*/ 155 h 155"/>
              <a:gd name="T4" fmla="*/ 0 w 522"/>
              <a:gd name="T5" fmla="*/ 67 h 155"/>
              <a:gd name="T6" fmla="*/ 108 w 522"/>
              <a:gd name="T7" fmla="*/ 67 h 155"/>
              <a:gd name="T8" fmla="*/ 216 w 522"/>
              <a:gd name="T9" fmla="*/ 39 h 155"/>
              <a:gd name="T10" fmla="*/ 368 w 522"/>
              <a:gd name="T11" fmla="*/ 0 h 155"/>
              <a:gd name="T12" fmla="*/ 522 w 522"/>
              <a:gd name="T13" fmla="*/ 0 h 155"/>
              <a:gd name="T14" fmla="*/ 522 w 522"/>
              <a:gd name="T15" fmla="*/ 88 h 155"/>
              <a:gd name="T16" fmla="*/ 368 w 522"/>
              <a:gd name="T17" fmla="*/ 88 h 155"/>
              <a:gd name="T18" fmla="*/ 260 w 522"/>
              <a:gd name="T19" fmla="*/ 116 h 155"/>
              <a:gd name="T20" fmla="*/ 108 w 522"/>
              <a:gd name="T21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22" h="155">
                <a:moveTo>
                  <a:pt x="108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67"/>
                  <a:pt x="0" y="67"/>
                  <a:pt x="0" y="67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40" y="67"/>
                  <a:pt x="190" y="54"/>
                  <a:pt x="216" y="39"/>
                </a:cubicBezTo>
                <a:cubicBezTo>
                  <a:pt x="254" y="17"/>
                  <a:pt x="321" y="0"/>
                  <a:pt x="368" y="0"/>
                </a:cubicBezTo>
                <a:cubicBezTo>
                  <a:pt x="522" y="0"/>
                  <a:pt x="522" y="0"/>
                  <a:pt x="522" y="0"/>
                </a:cubicBezTo>
                <a:cubicBezTo>
                  <a:pt x="522" y="88"/>
                  <a:pt x="522" y="88"/>
                  <a:pt x="522" y="88"/>
                </a:cubicBezTo>
                <a:cubicBezTo>
                  <a:pt x="368" y="88"/>
                  <a:pt x="368" y="88"/>
                  <a:pt x="368" y="88"/>
                </a:cubicBezTo>
                <a:cubicBezTo>
                  <a:pt x="336" y="88"/>
                  <a:pt x="285" y="101"/>
                  <a:pt x="260" y="116"/>
                </a:cubicBezTo>
                <a:cubicBezTo>
                  <a:pt x="221" y="138"/>
                  <a:pt x="155" y="155"/>
                  <a:pt x="108" y="155"/>
                </a:cubicBezTo>
                <a:close/>
              </a:path>
            </a:pathLst>
          </a:custGeom>
          <a:solidFill>
            <a:schemeClr val="accent4">
              <a:alpha val="47059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53565A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8" name="Freeform 14"/>
          <p:cNvSpPr>
            <a:spLocks/>
          </p:cNvSpPr>
          <p:nvPr/>
        </p:nvSpPr>
        <p:spPr bwMode="auto">
          <a:xfrm>
            <a:off x="1373031" y="3725214"/>
            <a:ext cx="3184449" cy="1317614"/>
          </a:xfrm>
          <a:custGeom>
            <a:avLst/>
            <a:gdLst>
              <a:gd name="T0" fmla="*/ 108 w 522"/>
              <a:gd name="T1" fmla="*/ 216 h 216"/>
              <a:gd name="T2" fmla="*/ 0 w 522"/>
              <a:gd name="T3" fmla="*/ 216 h 216"/>
              <a:gd name="T4" fmla="*/ 0 w 522"/>
              <a:gd name="T5" fmla="*/ 128 h 216"/>
              <a:gd name="T6" fmla="*/ 108 w 522"/>
              <a:gd name="T7" fmla="*/ 128 h 216"/>
              <a:gd name="T8" fmla="*/ 195 w 522"/>
              <a:gd name="T9" fmla="*/ 89 h 216"/>
              <a:gd name="T10" fmla="*/ 215 w 522"/>
              <a:gd name="T11" fmla="*/ 68 h 216"/>
              <a:gd name="T12" fmla="*/ 368 w 522"/>
              <a:gd name="T13" fmla="*/ 0 h 216"/>
              <a:gd name="T14" fmla="*/ 522 w 522"/>
              <a:gd name="T15" fmla="*/ 0 h 216"/>
              <a:gd name="T16" fmla="*/ 522 w 522"/>
              <a:gd name="T17" fmla="*/ 88 h 216"/>
              <a:gd name="T18" fmla="*/ 368 w 522"/>
              <a:gd name="T19" fmla="*/ 88 h 216"/>
              <a:gd name="T20" fmla="*/ 280 w 522"/>
              <a:gd name="T21" fmla="*/ 127 h 216"/>
              <a:gd name="T22" fmla="*/ 261 w 522"/>
              <a:gd name="T23" fmla="*/ 148 h 216"/>
              <a:gd name="T24" fmla="*/ 108 w 522"/>
              <a:gd name="T25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2" h="216">
                <a:moveTo>
                  <a:pt x="108" y="216"/>
                </a:moveTo>
                <a:cubicBezTo>
                  <a:pt x="0" y="216"/>
                  <a:pt x="0" y="216"/>
                  <a:pt x="0" y="216"/>
                </a:cubicBezTo>
                <a:cubicBezTo>
                  <a:pt x="0" y="128"/>
                  <a:pt x="0" y="128"/>
                  <a:pt x="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35" y="128"/>
                  <a:pt x="177" y="109"/>
                  <a:pt x="195" y="89"/>
                </a:cubicBezTo>
                <a:cubicBezTo>
                  <a:pt x="215" y="68"/>
                  <a:pt x="215" y="68"/>
                  <a:pt x="215" y="68"/>
                </a:cubicBezTo>
                <a:cubicBezTo>
                  <a:pt x="250" y="29"/>
                  <a:pt x="315" y="0"/>
                  <a:pt x="368" y="0"/>
                </a:cubicBezTo>
                <a:cubicBezTo>
                  <a:pt x="522" y="0"/>
                  <a:pt x="522" y="0"/>
                  <a:pt x="522" y="0"/>
                </a:cubicBezTo>
                <a:cubicBezTo>
                  <a:pt x="522" y="88"/>
                  <a:pt x="522" y="88"/>
                  <a:pt x="522" y="88"/>
                </a:cubicBezTo>
                <a:cubicBezTo>
                  <a:pt x="368" y="88"/>
                  <a:pt x="368" y="88"/>
                  <a:pt x="368" y="88"/>
                </a:cubicBezTo>
                <a:cubicBezTo>
                  <a:pt x="341" y="88"/>
                  <a:pt x="298" y="107"/>
                  <a:pt x="280" y="127"/>
                </a:cubicBezTo>
                <a:cubicBezTo>
                  <a:pt x="261" y="148"/>
                  <a:pt x="261" y="148"/>
                  <a:pt x="261" y="148"/>
                </a:cubicBezTo>
                <a:cubicBezTo>
                  <a:pt x="226" y="187"/>
                  <a:pt x="160" y="216"/>
                  <a:pt x="108" y="216"/>
                </a:cubicBezTo>
                <a:close/>
              </a:path>
            </a:pathLst>
          </a:custGeom>
          <a:solidFill>
            <a:schemeClr val="tx2">
              <a:alpha val="47059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53565A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632622" y="1987320"/>
            <a:ext cx="1357386" cy="539496"/>
          </a:xfrm>
          <a:prstGeom prst="rect">
            <a:avLst/>
          </a:prstGeom>
          <a:gradFill flip="none" rotWithShape="1">
            <a:gsLst>
              <a:gs pos="6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</a:pPr>
            <a:r>
              <a:rPr lang="en-US" sz="1200" b="1" dirty="0" smtClean="0">
                <a:solidFill>
                  <a:srgbClr val="D45D00"/>
                </a:solidFill>
                <a:ea typeface="Arial Unicode MS" pitchFamily="34" charset="-128"/>
                <a:cs typeface="Arial Unicode MS" pitchFamily="34" charset="-128"/>
              </a:rPr>
              <a:t>Missed Requirements</a:t>
            </a:r>
            <a:endParaRPr lang="en-US" sz="1200" b="1" dirty="0">
              <a:solidFill>
                <a:srgbClr val="D45D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632622" y="3215272"/>
            <a:ext cx="1357386" cy="539496"/>
          </a:xfrm>
          <a:prstGeom prst="rect">
            <a:avLst/>
          </a:prstGeom>
          <a:gradFill flip="none" rotWithShape="1">
            <a:gsLst>
              <a:gs pos="6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</a:pPr>
            <a:r>
              <a:rPr lang="en-US" sz="1200" b="1" dirty="0" smtClean="0">
                <a:solidFill>
                  <a:srgbClr val="D19000"/>
                </a:solidFill>
                <a:ea typeface="Arial Unicode MS" pitchFamily="34" charset="-128"/>
                <a:cs typeface="Arial Unicode MS" pitchFamily="34" charset="-128"/>
              </a:rPr>
              <a:t>QA Cycle Time</a:t>
            </a:r>
            <a:endParaRPr lang="en-US" sz="1200" b="1" dirty="0">
              <a:solidFill>
                <a:srgbClr val="D190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32622" y="4509618"/>
            <a:ext cx="1357386" cy="539496"/>
          </a:xfrm>
          <a:prstGeom prst="rect">
            <a:avLst/>
          </a:prstGeom>
          <a:gradFill flip="none" rotWithShape="1">
            <a:gsLst>
              <a:gs pos="6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</a:pPr>
            <a:r>
              <a:rPr lang="en-US" sz="1200" b="1" dirty="0" smtClean="0">
                <a:solidFill>
                  <a:srgbClr val="D45D00"/>
                </a:solidFill>
                <a:ea typeface="Arial Unicode MS" pitchFamily="34" charset="-128"/>
                <a:cs typeface="Arial Unicode MS" pitchFamily="34" charset="-128"/>
              </a:rPr>
              <a:t>Slow Feedback</a:t>
            </a:r>
            <a:endParaRPr lang="en-US" sz="1200" b="1" dirty="0">
              <a:solidFill>
                <a:srgbClr val="D45D0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632622" y="3854697"/>
            <a:ext cx="1357386" cy="539496"/>
          </a:xfrm>
          <a:prstGeom prst="rect">
            <a:avLst/>
          </a:prstGeom>
          <a:gradFill flip="none" rotWithShape="1">
            <a:gsLst>
              <a:gs pos="6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</a:pPr>
            <a:r>
              <a:rPr lang="en-US" sz="1200" b="1" dirty="0" smtClean="0">
                <a:solidFill>
                  <a:srgbClr val="63666A"/>
                </a:solidFill>
                <a:ea typeface="Arial Unicode MS" pitchFamily="34" charset="-128"/>
                <a:cs typeface="Arial Unicode MS" pitchFamily="34" charset="-128"/>
              </a:rPr>
              <a:t>Manual Effort</a:t>
            </a:r>
            <a:endParaRPr lang="en-US" sz="1200" b="1" dirty="0">
              <a:solidFill>
                <a:srgbClr val="63666A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632622" y="2586874"/>
            <a:ext cx="1357386" cy="539496"/>
          </a:xfrm>
          <a:prstGeom prst="rect">
            <a:avLst/>
          </a:prstGeom>
          <a:gradFill flip="none" rotWithShape="1">
            <a:gsLst>
              <a:gs pos="6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127000" dist="25400" dir="5400000" algn="ctr" rotWithShape="0">
              <a:srgbClr val="000000">
                <a:alpha val="30000"/>
              </a:srgbClr>
            </a:outerShdw>
          </a:effectLst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</a:pPr>
            <a:r>
              <a:rPr lang="en-US" sz="1200" b="1" dirty="0" smtClean="0">
                <a:solidFill>
                  <a:srgbClr val="63666A"/>
                </a:solidFill>
                <a:ea typeface="Arial Unicode MS" pitchFamily="34" charset="-128"/>
                <a:cs typeface="Arial Unicode MS" pitchFamily="34" charset="-128"/>
              </a:rPr>
              <a:t>Defects</a:t>
            </a:r>
            <a:endParaRPr lang="en-US" sz="1200" b="1" dirty="0">
              <a:solidFill>
                <a:srgbClr val="63666A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262086" y="2276034"/>
            <a:ext cx="2530693" cy="2488743"/>
            <a:chOff x="2727107" y="1863651"/>
            <a:chExt cx="3277675" cy="3277675"/>
          </a:xfrm>
        </p:grpSpPr>
        <p:sp>
          <p:nvSpPr>
            <p:cNvPr id="21" name="Oval 20"/>
            <p:cNvSpPr/>
            <p:nvPr/>
          </p:nvSpPr>
          <p:spPr>
            <a:xfrm>
              <a:off x="2727107" y="1863651"/>
              <a:ext cx="3277675" cy="3277675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848294" y="1985632"/>
              <a:ext cx="3035300" cy="3033713"/>
              <a:chOff x="3032126" y="2309813"/>
              <a:chExt cx="3035300" cy="3033713"/>
            </a:xfrm>
          </p:grpSpPr>
          <p:sp>
            <p:nvSpPr>
              <p:cNvPr id="31" name="Freeform 6"/>
              <p:cNvSpPr>
                <a:spLocks/>
              </p:cNvSpPr>
              <p:nvPr/>
            </p:nvSpPr>
            <p:spPr bwMode="auto">
              <a:xfrm>
                <a:off x="3032126" y="2309813"/>
                <a:ext cx="1519238" cy="1514475"/>
              </a:xfrm>
              <a:custGeom>
                <a:avLst/>
                <a:gdLst>
                  <a:gd name="T0" fmla="*/ 957 w 957"/>
                  <a:gd name="T1" fmla="*/ 954 h 954"/>
                  <a:gd name="T2" fmla="*/ 0 w 957"/>
                  <a:gd name="T3" fmla="*/ 954 h 954"/>
                  <a:gd name="T4" fmla="*/ 0 w 957"/>
                  <a:gd name="T5" fmla="*/ 954 h 954"/>
                  <a:gd name="T6" fmla="*/ 2 w 957"/>
                  <a:gd name="T7" fmla="*/ 907 h 954"/>
                  <a:gd name="T8" fmla="*/ 5 w 957"/>
                  <a:gd name="T9" fmla="*/ 857 h 954"/>
                  <a:gd name="T10" fmla="*/ 12 w 957"/>
                  <a:gd name="T11" fmla="*/ 809 h 954"/>
                  <a:gd name="T12" fmla="*/ 20 w 957"/>
                  <a:gd name="T13" fmla="*/ 764 h 954"/>
                  <a:gd name="T14" fmla="*/ 30 w 957"/>
                  <a:gd name="T15" fmla="*/ 716 h 954"/>
                  <a:gd name="T16" fmla="*/ 42 w 957"/>
                  <a:gd name="T17" fmla="*/ 671 h 954"/>
                  <a:gd name="T18" fmla="*/ 57 w 957"/>
                  <a:gd name="T19" fmla="*/ 626 h 954"/>
                  <a:gd name="T20" fmla="*/ 75 w 957"/>
                  <a:gd name="T21" fmla="*/ 583 h 954"/>
                  <a:gd name="T22" fmla="*/ 95 w 957"/>
                  <a:gd name="T23" fmla="*/ 541 h 954"/>
                  <a:gd name="T24" fmla="*/ 115 w 957"/>
                  <a:gd name="T25" fmla="*/ 501 h 954"/>
                  <a:gd name="T26" fmla="*/ 140 w 957"/>
                  <a:gd name="T27" fmla="*/ 461 h 954"/>
                  <a:gd name="T28" fmla="*/ 162 w 957"/>
                  <a:gd name="T29" fmla="*/ 420 h 954"/>
                  <a:gd name="T30" fmla="*/ 190 w 957"/>
                  <a:gd name="T31" fmla="*/ 383 h 954"/>
                  <a:gd name="T32" fmla="*/ 218 w 957"/>
                  <a:gd name="T33" fmla="*/ 348 h 954"/>
                  <a:gd name="T34" fmla="*/ 248 w 957"/>
                  <a:gd name="T35" fmla="*/ 313 h 954"/>
                  <a:gd name="T36" fmla="*/ 280 w 957"/>
                  <a:gd name="T37" fmla="*/ 280 h 954"/>
                  <a:gd name="T38" fmla="*/ 313 w 957"/>
                  <a:gd name="T39" fmla="*/ 248 h 954"/>
                  <a:gd name="T40" fmla="*/ 348 w 957"/>
                  <a:gd name="T41" fmla="*/ 218 h 954"/>
                  <a:gd name="T42" fmla="*/ 386 w 957"/>
                  <a:gd name="T43" fmla="*/ 190 h 954"/>
                  <a:gd name="T44" fmla="*/ 421 w 957"/>
                  <a:gd name="T45" fmla="*/ 162 h 954"/>
                  <a:gd name="T46" fmla="*/ 461 w 957"/>
                  <a:gd name="T47" fmla="*/ 137 h 954"/>
                  <a:gd name="T48" fmla="*/ 501 w 957"/>
                  <a:gd name="T49" fmla="*/ 115 h 954"/>
                  <a:gd name="T50" fmla="*/ 541 w 957"/>
                  <a:gd name="T51" fmla="*/ 92 h 954"/>
                  <a:gd name="T52" fmla="*/ 584 w 957"/>
                  <a:gd name="T53" fmla="*/ 75 h 954"/>
                  <a:gd name="T54" fmla="*/ 629 w 957"/>
                  <a:gd name="T55" fmla="*/ 57 h 954"/>
                  <a:gd name="T56" fmla="*/ 671 w 957"/>
                  <a:gd name="T57" fmla="*/ 42 h 954"/>
                  <a:gd name="T58" fmla="*/ 717 w 957"/>
                  <a:gd name="T59" fmla="*/ 30 h 954"/>
                  <a:gd name="T60" fmla="*/ 764 w 957"/>
                  <a:gd name="T61" fmla="*/ 20 h 954"/>
                  <a:gd name="T62" fmla="*/ 812 w 957"/>
                  <a:gd name="T63" fmla="*/ 10 h 954"/>
                  <a:gd name="T64" fmla="*/ 859 w 957"/>
                  <a:gd name="T65" fmla="*/ 5 h 954"/>
                  <a:gd name="T66" fmla="*/ 907 w 957"/>
                  <a:gd name="T67" fmla="*/ 0 h 954"/>
                  <a:gd name="T68" fmla="*/ 957 w 957"/>
                  <a:gd name="T69" fmla="*/ 0 h 954"/>
                  <a:gd name="T70" fmla="*/ 957 w 957"/>
                  <a:gd name="T71" fmla="*/ 0 h 954"/>
                  <a:gd name="T72" fmla="*/ 957 w 957"/>
                  <a:gd name="T73" fmla="*/ 954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57" h="954">
                    <a:moveTo>
                      <a:pt x="957" y="954"/>
                    </a:moveTo>
                    <a:lnTo>
                      <a:pt x="0" y="954"/>
                    </a:lnTo>
                    <a:lnTo>
                      <a:pt x="0" y="954"/>
                    </a:lnTo>
                    <a:lnTo>
                      <a:pt x="2" y="907"/>
                    </a:lnTo>
                    <a:lnTo>
                      <a:pt x="5" y="857"/>
                    </a:lnTo>
                    <a:lnTo>
                      <a:pt x="12" y="809"/>
                    </a:lnTo>
                    <a:lnTo>
                      <a:pt x="20" y="764"/>
                    </a:lnTo>
                    <a:lnTo>
                      <a:pt x="30" y="716"/>
                    </a:lnTo>
                    <a:lnTo>
                      <a:pt x="42" y="671"/>
                    </a:lnTo>
                    <a:lnTo>
                      <a:pt x="57" y="626"/>
                    </a:lnTo>
                    <a:lnTo>
                      <a:pt x="75" y="583"/>
                    </a:lnTo>
                    <a:lnTo>
                      <a:pt x="95" y="541"/>
                    </a:lnTo>
                    <a:lnTo>
                      <a:pt x="115" y="501"/>
                    </a:lnTo>
                    <a:lnTo>
                      <a:pt x="140" y="461"/>
                    </a:lnTo>
                    <a:lnTo>
                      <a:pt x="162" y="420"/>
                    </a:lnTo>
                    <a:lnTo>
                      <a:pt x="190" y="383"/>
                    </a:lnTo>
                    <a:lnTo>
                      <a:pt x="218" y="348"/>
                    </a:lnTo>
                    <a:lnTo>
                      <a:pt x="248" y="313"/>
                    </a:lnTo>
                    <a:lnTo>
                      <a:pt x="280" y="280"/>
                    </a:lnTo>
                    <a:lnTo>
                      <a:pt x="313" y="248"/>
                    </a:lnTo>
                    <a:lnTo>
                      <a:pt x="348" y="218"/>
                    </a:lnTo>
                    <a:lnTo>
                      <a:pt x="386" y="190"/>
                    </a:lnTo>
                    <a:lnTo>
                      <a:pt x="421" y="162"/>
                    </a:lnTo>
                    <a:lnTo>
                      <a:pt x="461" y="137"/>
                    </a:lnTo>
                    <a:lnTo>
                      <a:pt x="501" y="115"/>
                    </a:lnTo>
                    <a:lnTo>
                      <a:pt x="541" y="92"/>
                    </a:lnTo>
                    <a:lnTo>
                      <a:pt x="584" y="75"/>
                    </a:lnTo>
                    <a:lnTo>
                      <a:pt x="629" y="57"/>
                    </a:lnTo>
                    <a:lnTo>
                      <a:pt x="671" y="42"/>
                    </a:lnTo>
                    <a:lnTo>
                      <a:pt x="717" y="30"/>
                    </a:lnTo>
                    <a:lnTo>
                      <a:pt x="764" y="20"/>
                    </a:lnTo>
                    <a:lnTo>
                      <a:pt x="812" y="10"/>
                    </a:lnTo>
                    <a:lnTo>
                      <a:pt x="859" y="5"/>
                    </a:lnTo>
                    <a:lnTo>
                      <a:pt x="907" y="0"/>
                    </a:lnTo>
                    <a:lnTo>
                      <a:pt x="957" y="0"/>
                    </a:lnTo>
                    <a:lnTo>
                      <a:pt x="957" y="0"/>
                    </a:lnTo>
                    <a:lnTo>
                      <a:pt x="957" y="95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7938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dirty="0">
                  <a:solidFill>
                    <a:srgbClr val="53565A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2" name="Freeform 7"/>
              <p:cNvSpPr>
                <a:spLocks/>
              </p:cNvSpPr>
              <p:nvPr/>
            </p:nvSpPr>
            <p:spPr bwMode="auto">
              <a:xfrm>
                <a:off x="3032126" y="3824288"/>
                <a:ext cx="1519238" cy="1519238"/>
              </a:xfrm>
              <a:custGeom>
                <a:avLst/>
                <a:gdLst>
                  <a:gd name="T0" fmla="*/ 957 w 957"/>
                  <a:gd name="T1" fmla="*/ 0 h 957"/>
                  <a:gd name="T2" fmla="*/ 957 w 957"/>
                  <a:gd name="T3" fmla="*/ 957 h 957"/>
                  <a:gd name="T4" fmla="*/ 957 w 957"/>
                  <a:gd name="T5" fmla="*/ 957 h 957"/>
                  <a:gd name="T6" fmla="*/ 907 w 957"/>
                  <a:gd name="T7" fmla="*/ 957 h 957"/>
                  <a:gd name="T8" fmla="*/ 859 w 957"/>
                  <a:gd name="T9" fmla="*/ 952 h 957"/>
                  <a:gd name="T10" fmla="*/ 812 w 957"/>
                  <a:gd name="T11" fmla="*/ 947 h 957"/>
                  <a:gd name="T12" fmla="*/ 764 w 957"/>
                  <a:gd name="T13" fmla="*/ 937 h 957"/>
                  <a:gd name="T14" fmla="*/ 717 w 957"/>
                  <a:gd name="T15" fmla="*/ 927 h 957"/>
                  <a:gd name="T16" fmla="*/ 671 w 957"/>
                  <a:gd name="T17" fmla="*/ 915 h 957"/>
                  <a:gd name="T18" fmla="*/ 629 w 957"/>
                  <a:gd name="T19" fmla="*/ 900 h 957"/>
                  <a:gd name="T20" fmla="*/ 584 w 957"/>
                  <a:gd name="T21" fmla="*/ 882 h 957"/>
                  <a:gd name="T22" fmla="*/ 541 w 957"/>
                  <a:gd name="T23" fmla="*/ 862 h 957"/>
                  <a:gd name="T24" fmla="*/ 501 w 957"/>
                  <a:gd name="T25" fmla="*/ 842 h 957"/>
                  <a:gd name="T26" fmla="*/ 461 w 957"/>
                  <a:gd name="T27" fmla="*/ 820 h 957"/>
                  <a:gd name="T28" fmla="*/ 421 w 957"/>
                  <a:gd name="T29" fmla="*/ 795 h 957"/>
                  <a:gd name="T30" fmla="*/ 386 w 957"/>
                  <a:gd name="T31" fmla="*/ 767 h 957"/>
                  <a:gd name="T32" fmla="*/ 348 w 957"/>
                  <a:gd name="T33" fmla="*/ 739 h 957"/>
                  <a:gd name="T34" fmla="*/ 313 w 957"/>
                  <a:gd name="T35" fmla="*/ 709 h 957"/>
                  <a:gd name="T36" fmla="*/ 280 w 957"/>
                  <a:gd name="T37" fmla="*/ 677 h 957"/>
                  <a:gd name="T38" fmla="*/ 248 w 957"/>
                  <a:gd name="T39" fmla="*/ 644 h 957"/>
                  <a:gd name="T40" fmla="*/ 218 w 957"/>
                  <a:gd name="T41" fmla="*/ 609 h 957"/>
                  <a:gd name="T42" fmla="*/ 190 w 957"/>
                  <a:gd name="T43" fmla="*/ 574 h 957"/>
                  <a:gd name="T44" fmla="*/ 162 w 957"/>
                  <a:gd name="T45" fmla="*/ 537 h 957"/>
                  <a:gd name="T46" fmla="*/ 140 w 957"/>
                  <a:gd name="T47" fmla="*/ 496 h 957"/>
                  <a:gd name="T48" fmla="*/ 115 w 957"/>
                  <a:gd name="T49" fmla="*/ 456 h 957"/>
                  <a:gd name="T50" fmla="*/ 95 w 957"/>
                  <a:gd name="T51" fmla="*/ 416 h 957"/>
                  <a:gd name="T52" fmla="*/ 75 w 957"/>
                  <a:gd name="T53" fmla="*/ 374 h 957"/>
                  <a:gd name="T54" fmla="*/ 57 w 957"/>
                  <a:gd name="T55" fmla="*/ 331 h 957"/>
                  <a:gd name="T56" fmla="*/ 42 w 957"/>
                  <a:gd name="T57" fmla="*/ 286 h 957"/>
                  <a:gd name="T58" fmla="*/ 30 w 957"/>
                  <a:gd name="T59" fmla="*/ 241 h 957"/>
                  <a:gd name="T60" fmla="*/ 20 w 957"/>
                  <a:gd name="T61" fmla="*/ 193 h 957"/>
                  <a:gd name="T62" fmla="*/ 12 w 957"/>
                  <a:gd name="T63" fmla="*/ 148 h 957"/>
                  <a:gd name="T64" fmla="*/ 5 w 957"/>
                  <a:gd name="T65" fmla="*/ 98 h 957"/>
                  <a:gd name="T66" fmla="*/ 2 w 957"/>
                  <a:gd name="T67" fmla="*/ 50 h 957"/>
                  <a:gd name="T68" fmla="*/ 0 w 957"/>
                  <a:gd name="T69" fmla="*/ 0 h 957"/>
                  <a:gd name="T70" fmla="*/ 0 w 957"/>
                  <a:gd name="T71" fmla="*/ 0 h 957"/>
                  <a:gd name="T72" fmla="*/ 957 w 957"/>
                  <a:gd name="T73" fmla="*/ 0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57" h="957">
                    <a:moveTo>
                      <a:pt x="957" y="0"/>
                    </a:moveTo>
                    <a:lnTo>
                      <a:pt x="957" y="957"/>
                    </a:lnTo>
                    <a:lnTo>
                      <a:pt x="957" y="957"/>
                    </a:lnTo>
                    <a:lnTo>
                      <a:pt x="907" y="957"/>
                    </a:lnTo>
                    <a:lnTo>
                      <a:pt x="859" y="952"/>
                    </a:lnTo>
                    <a:lnTo>
                      <a:pt x="812" y="947"/>
                    </a:lnTo>
                    <a:lnTo>
                      <a:pt x="764" y="937"/>
                    </a:lnTo>
                    <a:lnTo>
                      <a:pt x="717" y="927"/>
                    </a:lnTo>
                    <a:lnTo>
                      <a:pt x="671" y="915"/>
                    </a:lnTo>
                    <a:lnTo>
                      <a:pt x="629" y="900"/>
                    </a:lnTo>
                    <a:lnTo>
                      <a:pt x="584" y="882"/>
                    </a:lnTo>
                    <a:lnTo>
                      <a:pt x="541" y="862"/>
                    </a:lnTo>
                    <a:lnTo>
                      <a:pt x="501" y="842"/>
                    </a:lnTo>
                    <a:lnTo>
                      <a:pt x="461" y="820"/>
                    </a:lnTo>
                    <a:lnTo>
                      <a:pt x="421" y="795"/>
                    </a:lnTo>
                    <a:lnTo>
                      <a:pt x="386" y="767"/>
                    </a:lnTo>
                    <a:lnTo>
                      <a:pt x="348" y="739"/>
                    </a:lnTo>
                    <a:lnTo>
                      <a:pt x="313" y="709"/>
                    </a:lnTo>
                    <a:lnTo>
                      <a:pt x="280" y="677"/>
                    </a:lnTo>
                    <a:lnTo>
                      <a:pt x="248" y="644"/>
                    </a:lnTo>
                    <a:lnTo>
                      <a:pt x="218" y="609"/>
                    </a:lnTo>
                    <a:lnTo>
                      <a:pt x="190" y="574"/>
                    </a:lnTo>
                    <a:lnTo>
                      <a:pt x="162" y="537"/>
                    </a:lnTo>
                    <a:lnTo>
                      <a:pt x="140" y="496"/>
                    </a:lnTo>
                    <a:lnTo>
                      <a:pt x="115" y="456"/>
                    </a:lnTo>
                    <a:lnTo>
                      <a:pt x="95" y="416"/>
                    </a:lnTo>
                    <a:lnTo>
                      <a:pt x="75" y="374"/>
                    </a:lnTo>
                    <a:lnTo>
                      <a:pt x="57" y="331"/>
                    </a:lnTo>
                    <a:lnTo>
                      <a:pt x="42" y="286"/>
                    </a:lnTo>
                    <a:lnTo>
                      <a:pt x="30" y="241"/>
                    </a:lnTo>
                    <a:lnTo>
                      <a:pt x="20" y="193"/>
                    </a:lnTo>
                    <a:lnTo>
                      <a:pt x="12" y="148"/>
                    </a:lnTo>
                    <a:lnTo>
                      <a:pt x="5" y="98"/>
                    </a:lnTo>
                    <a:lnTo>
                      <a:pt x="2" y="5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57" y="0"/>
                    </a:lnTo>
                    <a:close/>
                  </a:path>
                </a:pathLst>
              </a:custGeom>
              <a:solidFill>
                <a:schemeClr val="tx2"/>
              </a:solidFill>
              <a:ln w="7938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dirty="0">
                  <a:solidFill>
                    <a:srgbClr val="53565A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3" name="Freeform 8"/>
              <p:cNvSpPr>
                <a:spLocks/>
              </p:cNvSpPr>
              <p:nvPr/>
            </p:nvSpPr>
            <p:spPr bwMode="auto">
              <a:xfrm>
                <a:off x="4551363" y="3824288"/>
                <a:ext cx="1516063" cy="1519238"/>
              </a:xfrm>
              <a:custGeom>
                <a:avLst/>
                <a:gdLst>
                  <a:gd name="T0" fmla="*/ 0 w 955"/>
                  <a:gd name="T1" fmla="*/ 0 h 957"/>
                  <a:gd name="T2" fmla="*/ 955 w 955"/>
                  <a:gd name="T3" fmla="*/ 0 h 957"/>
                  <a:gd name="T4" fmla="*/ 955 w 955"/>
                  <a:gd name="T5" fmla="*/ 0 h 957"/>
                  <a:gd name="T6" fmla="*/ 955 w 955"/>
                  <a:gd name="T7" fmla="*/ 50 h 957"/>
                  <a:gd name="T8" fmla="*/ 950 w 955"/>
                  <a:gd name="T9" fmla="*/ 98 h 957"/>
                  <a:gd name="T10" fmla="*/ 945 w 955"/>
                  <a:gd name="T11" fmla="*/ 148 h 957"/>
                  <a:gd name="T12" fmla="*/ 938 w 955"/>
                  <a:gd name="T13" fmla="*/ 193 h 957"/>
                  <a:gd name="T14" fmla="*/ 925 w 955"/>
                  <a:gd name="T15" fmla="*/ 241 h 957"/>
                  <a:gd name="T16" fmla="*/ 913 w 955"/>
                  <a:gd name="T17" fmla="*/ 286 h 957"/>
                  <a:gd name="T18" fmla="*/ 898 w 955"/>
                  <a:gd name="T19" fmla="*/ 331 h 957"/>
                  <a:gd name="T20" fmla="*/ 880 w 955"/>
                  <a:gd name="T21" fmla="*/ 374 h 957"/>
                  <a:gd name="T22" fmla="*/ 863 w 955"/>
                  <a:gd name="T23" fmla="*/ 416 h 957"/>
                  <a:gd name="T24" fmla="*/ 840 w 955"/>
                  <a:gd name="T25" fmla="*/ 456 h 957"/>
                  <a:gd name="T26" fmla="*/ 818 w 955"/>
                  <a:gd name="T27" fmla="*/ 496 h 957"/>
                  <a:gd name="T28" fmla="*/ 793 w 955"/>
                  <a:gd name="T29" fmla="*/ 537 h 957"/>
                  <a:gd name="T30" fmla="*/ 767 w 955"/>
                  <a:gd name="T31" fmla="*/ 574 h 957"/>
                  <a:gd name="T32" fmla="*/ 737 w 955"/>
                  <a:gd name="T33" fmla="*/ 609 h 957"/>
                  <a:gd name="T34" fmla="*/ 707 w 955"/>
                  <a:gd name="T35" fmla="*/ 644 h 957"/>
                  <a:gd name="T36" fmla="*/ 677 w 955"/>
                  <a:gd name="T37" fmla="*/ 677 h 957"/>
                  <a:gd name="T38" fmla="*/ 642 w 955"/>
                  <a:gd name="T39" fmla="*/ 709 h 957"/>
                  <a:gd name="T40" fmla="*/ 610 w 955"/>
                  <a:gd name="T41" fmla="*/ 739 h 957"/>
                  <a:gd name="T42" fmla="*/ 572 w 955"/>
                  <a:gd name="T43" fmla="*/ 767 h 957"/>
                  <a:gd name="T44" fmla="*/ 534 w 955"/>
                  <a:gd name="T45" fmla="*/ 795 h 957"/>
                  <a:gd name="T46" fmla="*/ 497 w 955"/>
                  <a:gd name="T47" fmla="*/ 820 h 957"/>
                  <a:gd name="T48" fmla="*/ 457 w 955"/>
                  <a:gd name="T49" fmla="*/ 842 h 957"/>
                  <a:gd name="T50" fmla="*/ 414 w 955"/>
                  <a:gd name="T51" fmla="*/ 862 h 957"/>
                  <a:gd name="T52" fmla="*/ 371 w 955"/>
                  <a:gd name="T53" fmla="*/ 882 h 957"/>
                  <a:gd name="T54" fmla="*/ 329 w 955"/>
                  <a:gd name="T55" fmla="*/ 900 h 957"/>
                  <a:gd name="T56" fmla="*/ 284 w 955"/>
                  <a:gd name="T57" fmla="*/ 915 h 957"/>
                  <a:gd name="T58" fmla="*/ 238 w 955"/>
                  <a:gd name="T59" fmla="*/ 927 h 957"/>
                  <a:gd name="T60" fmla="*/ 193 w 955"/>
                  <a:gd name="T61" fmla="*/ 937 h 957"/>
                  <a:gd name="T62" fmla="*/ 146 w 955"/>
                  <a:gd name="T63" fmla="*/ 947 h 957"/>
                  <a:gd name="T64" fmla="*/ 98 w 955"/>
                  <a:gd name="T65" fmla="*/ 952 h 957"/>
                  <a:gd name="T66" fmla="*/ 48 w 955"/>
                  <a:gd name="T67" fmla="*/ 957 h 957"/>
                  <a:gd name="T68" fmla="*/ 0 w 955"/>
                  <a:gd name="T69" fmla="*/ 957 h 957"/>
                  <a:gd name="T70" fmla="*/ 0 w 955"/>
                  <a:gd name="T71" fmla="*/ 957 h 957"/>
                  <a:gd name="T72" fmla="*/ 0 w 955"/>
                  <a:gd name="T73" fmla="*/ 0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55" h="957">
                    <a:moveTo>
                      <a:pt x="0" y="0"/>
                    </a:moveTo>
                    <a:lnTo>
                      <a:pt x="955" y="0"/>
                    </a:lnTo>
                    <a:lnTo>
                      <a:pt x="955" y="0"/>
                    </a:lnTo>
                    <a:lnTo>
                      <a:pt x="955" y="50"/>
                    </a:lnTo>
                    <a:lnTo>
                      <a:pt x="950" y="98"/>
                    </a:lnTo>
                    <a:lnTo>
                      <a:pt x="945" y="148"/>
                    </a:lnTo>
                    <a:lnTo>
                      <a:pt x="938" y="193"/>
                    </a:lnTo>
                    <a:lnTo>
                      <a:pt x="925" y="241"/>
                    </a:lnTo>
                    <a:lnTo>
                      <a:pt x="913" y="286"/>
                    </a:lnTo>
                    <a:lnTo>
                      <a:pt x="898" y="331"/>
                    </a:lnTo>
                    <a:lnTo>
                      <a:pt x="880" y="374"/>
                    </a:lnTo>
                    <a:lnTo>
                      <a:pt x="863" y="416"/>
                    </a:lnTo>
                    <a:lnTo>
                      <a:pt x="840" y="456"/>
                    </a:lnTo>
                    <a:lnTo>
                      <a:pt x="818" y="496"/>
                    </a:lnTo>
                    <a:lnTo>
                      <a:pt x="793" y="537"/>
                    </a:lnTo>
                    <a:lnTo>
                      <a:pt x="767" y="574"/>
                    </a:lnTo>
                    <a:lnTo>
                      <a:pt x="737" y="609"/>
                    </a:lnTo>
                    <a:lnTo>
                      <a:pt x="707" y="644"/>
                    </a:lnTo>
                    <a:lnTo>
                      <a:pt x="677" y="677"/>
                    </a:lnTo>
                    <a:lnTo>
                      <a:pt x="642" y="709"/>
                    </a:lnTo>
                    <a:lnTo>
                      <a:pt x="610" y="739"/>
                    </a:lnTo>
                    <a:lnTo>
                      <a:pt x="572" y="767"/>
                    </a:lnTo>
                    <a:lnTo>
                      <a:pt x="534" y="795"/>
                    </a:lnTo>
                    <a:lnTo>
                      <a:pt x="497" y="820"/>
                    </a:lnTo>
                    <a:lnTo>
                      <a:pt x="457" y="842"/>
                    </a:lnTo>
                    <a:lnTo>
                      <a:pt x="414" y="862"/>
                    </a:lnTo>
                    <a:lnTo>
                      <a:pt x="371" y="882"/>
                    </a:lnTo>
                    <a:lnTo>
                      <a:pt x="329" y="900"/>
                    </a:lnTo>
                    <a:lnTo>
                      <a:pt x="284" y="915"/>
                    </a:lnTo>
                    <a:lnTo>
                      <a:pt x="238" y="927"/>
                    </a:lnTo>
                    <a:lnTo>
                      <a:pt x="193" y="937"/>
                    </a:lnTo>
                    <a:lnTo>
                      <a:pt x="146" y="947"/>
                    </a:lnTo>
                    <a:lnTo>
                      <a:pt x="98" y="952"/>
                    </a:lnTo>
                    <a:lnTo>
                      <a:pt x="48" y="957"/>
                    </a:lnTo>
                    <a:lnTo>
                      <a:pt x="0" y="957"/>
                    </a:lnTo>
                    <a:lnTo>
                      <a:pt x="0" y="9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938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solidFill>
                    <a:srgbClr val="53565A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4551363" y="2309813"/>
                <a:ext cx="1516063" cy="1514475"/>
              </a:xfrm>
              <a:custGeom>
                <a:avLst/>
                <a:gdLst>
                  <a:gd name="T0" fmla="*/ 0 w 955"/>
                  <a:gd name="T1" fmla="*/ 954 h 954"/>
                  <a:gd name="T2" fmla="*/ 0 w 955"/>
                  <a:gd name="T3" fmla="*/ 0 h 954"/>
                  <a:gd name="T4" fmla="*/ 0 w 955"/>
                  <a:gd name="T5" fmla="*/ 0 h 954"/>
                  <a:gd name="T6" fmla="*/ 48 w 955"/>
                  <a:gd name="T7" fmla="*/ 0 h 954"/>
                  <a:gd name="T8" fmla="*/ 98 w 955"/>
                  <a:gd name="T9" fmla="*/ 5 h 954"/>
                  <a:gd name="T10" fmla="*/ 146 w 955"/>
                  <a:gd name="T11" fmla="*/ 10 h 954"/>
                  <a:gd name="T12" fmla="*/ 193 w 955"/>
                  <a:gd name="T13" fmla="*/ 20 h 954"/>
                  <a:gd name="T14" fmla="*/ 238 w 955"/>
                  <a:gd name="T15" fmla="*/ 30 h 954"/>
                  <a:gd name="T16" fmla="*/ 284 w 955"/>
                  <a:gd name="T17" fmla="*/ 42 h 954"/>
                  <a:gd name="T18" fmla="*/ 329 w 955"/>
                  <a:gd name="T19" fmla="*/ 57 h 954"/>
                  <a:gd name="T20" fmla="*/ 371 w 955"/>
                  <a:gd name="T21" fmla="*/ 75 h 954"/>
                  <a:gd name="T22" fmla="*/ 414 w 955"/>
                  <a:gd name="T23" fmla="*/ 92 h 954"/>
                  <a:gd name="T24" fmla="*/ 457 w 955"/>
                  <a:gd name="T25" fmla="*/ 115 h 954"/>
                  <a:gd name="T26" fmla="*/ 497 w 955"/>
                  <a:gd name="T27" fmla="*/ 137 h 954"/>
                  <a:gd name="T28" fmla="*/ 534 w 955"/>
                  <a:gd name="T29" fmla="*/ 162 h 954"/>
                  <a:gd name="T30" fmla="*/ 572 w 955"/>
                  <a:gd name="T31" fmla="*/ 190 h 954"/>
                  <a:gd name="T32" fmla="*/ 610 w 955"/>
                  <a:gd name="T33" fmla="*/ 218 h 954"/>
                  <a:gd name="T34" fmla="*/ 642 w 955"/>
                  <a:gd name="T35" fmla="*/ 248 h 954"/>
                  <a:gd name="T36" fmla="*/ 677 w 955"/>
                  <a:gd name="T37" fmla="*/ 280 h 954"/>
                  <a:gd name="T38" fmla="*/ 707 w 955"/>
                  <a:gd name="T39" fmla="*/ 313 h 954"/>
                  <a:gd name="T40" fmla="*/ 737 w 955"/>
                  <a:gd name="T41" fmla="*/ 348 h 954"/>
                  <a:gd name="T42" fmla="*/ 767 w 955"/>
                  <a:gd name="T43" fmla="*/ 383 h 954"/>
                  <a:gd name="T44" fmla="*/ 793 w 955"/>
                  <a:gd name="T45" fmla="*/ 420 h 954"/>
                  <a:gd name="T46" fmla="*/ 818 w 955"/>
                  <a:gd name="T47" fmla="*/ 461 h 954"/>
                  <a:gd name="T48" fmla="*/ 840 w 955"/>
                  <a:gd name="T49" fmla="*/ 501 h 954"/>
                  <a:gd name="T50" fmla="*/ 863 w 955"/>
                  <a:gd name="T51" fmla="*/ 541 h 954"/>
                  <a:gd name="T52" fmla="*/ 880 w 955"/>
                  <a:gd name="T53" fmla="*/ 583 h 954"/>
                  <a:gd name="T54" fmla="*/ 898 w 955"/>
                  <a:gd name="T55" fmla="*/ 626 h 954"/>
                  <a:gd name="T56" fmla="*/ 913 w 955"/>
                  <a:gd name="T57" fmla="*/ 671 h 954"/>
                  <a:gd name="T58" fmla="*/ 925 w 955"/>
                  <a:gd name="T59" fmla="*/ 716 h 954"/>
                  <a:gd name="T60" fmla="*/ 938 w 955"/>
                  <a:gd name="T61" fmla="*/ 764 h 954"/>
                  <a:gd name="T62" fmla="*/ 945 w 955"/>
                  <a:gd name="T63" fmla="*/ 809 h 954"/>
                  <a:gd name="T64" fmla="*/ 950 w 955"/>
                  <a:gd name="T65" fmla="*/ 857 h 954"/>
                  <a:gd name="T66" fmla="*/ 955 w 955"/>
                  <a:gd name="T67" fmla="*/ 907 h 954"/>
                  <a:gd name="T68" fmla="*/ 955 w 955"/>
                  <a:gd name="T69" fmla="*/ 954 h 954"/>
                  <a:gd name="T70" fmla="*/ 955 w 955"/>
                  <a:gd name="T71" fmla="*/ 954 h 954"/>
                  <a:gd name="T72" fmla="*/ 0 w 955"/>
                  <a:gd name="T73" fmla="*/ 954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55" h="954">
                    <a:moveTo>
                      <a:pt x="0" y="954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8" y="0"/>
                    </a:lnTo>
                    <a:lnTo>
                      <a:pt x="98" y="5"/>
                    </a:lnTo>
                    <a:lnTo>
                      <a:pt x="146" y="10"/>
                    </a:lnTo>
                    <a:lnTo>
                      <a:pt x="193" y="20"/>
                    </a:lnTo>
                    <a:lnTo>
                      <a:pt x="238" y="30"/>
                    </a:lnTo>
                    <a:lnTo>
                      <a:pt x="284" y="42"/>
                    </a:lnTo>
                    <a:lnTo>
                      <a:pt x="329" y="57"/>
                    </a:lnTo>
                    <a:lnTo>
                      <a:pt x="371" y="75"/>
                    </a:lnTo>
                    <a:lnTo>
                      <a:pt x="414" y="92"/>
                    </a:lnTo>
                    <a:lnTo>
                      <a:pt x="457" y="115"/>
                    </a:lnTo>
                    <a:lnTo>
                      <a:pt x="497" y="137"/>
                    </a:lnTo>
                    <a:lnTo>
                      <a:pt x="534" y="162"/>
                    </a:lnTo>
                    <a:lnTo>
                      <a:pt x="572" y="190"/>
                    </a:lnTo>
                    <a:lnTo>
                      <a:pt x="610" y="218"/>
                    </a:lnTo>
                    <a:lnTo>
                      <a:pt x="642" y="248"/>
                    </a:lnTo>
                    <a:lnTo>
                      <a:pt x="677" y="280"/>
                    </a:lnTo>
                    <a:lnTo>
                      <a:pt x="707" y="313"/>
                    </a:lnTo>
                    <a:lnTo>
                      <a:pt x="737" y="348"/>
                    </a:lnTo>
                    <a:lnTo>
                      <a:pt x="767" y="383"/>
                    </a:lnTo>
                    <a:lnTo>
                      <a:pt x="793" y="420"/>
                    </a:lnTo>
                    <a:lnTo>
                      <a:pt x="818" y="461"/>
                    </a:lnTo>
                    <a:lnTo>
                      <a:pt x="840" y="501"/>
                    </a:lnTo>
                    <a:lnTo>
                      <a:pt x="863" y="541"/>
                    </a:lnTo>
                    <a:lnTo>
                      <a:pt x="880" y="583"/>
                    </a:lnTo>
                    <a:lnTo>
                      <a:pt x="898" y="626"/>
                    </a:lnTo>
                    <a:lnTo>
                      <a:pt x="913" y="671"/>
                    </a:lnTo>
                    <a:lnTo>
                      <a:pt x="925" y="716"/>
                    </a:lnTo>
                    <a:lnTo>
                      <a:pt x="938" y="764"/>
                    </a:lnTo>
                    <a:lnTo>
                      <a:pt x="945" y="809"/>
                    </a:lnTo>
                    <a:lnTo>
                      <a:pt x="950" y="857"/>
                    </a:lnTo>
                    <a:lnTo>
                      <a:pt x="955" y="907"/>
                    </a:lnTo>
                    <a:lnTo>
                      <a:pt x="955" y="954"/>
                    </a:lnTo>
                    <a:lnTo>
                      <a:pt x="955" y="954"/>
                    </a:lnTo>
                    <a:lnTo>
                      <a:pt x="0" y="954"/>
                    </a:lnTo>
                    <a:close/>
                  </a:path>
                </a:pathLst>
              </a:custGeom>
              <a:solidFill>
                <a:schemeClr val="accent1"/>
              </a:solidFill>
              <a:ln w="7938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>
                  <a:solidFill>
                    <a:srgbClr val="53565A"/>
                  </a:solidFill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sp>
          <p:nvSpPr>
            <p:cNvPr id="23" name="Oval 22"/>
            <p:cNvSpPr/>
            <p:nvPr/>
          </p:nvSpPr>
          <p:spPr>
            <a:xfrm>
              <a:off x="3364133" y="2487891"/>
              <a:ext cx="2011680" cy="2011680"/>
            </a:xfrm>
            <a:prstGeom prst="ellipse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350458" y="2487002"/>
              <a:ext cx="2030973" cy="20309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18916890">
              <a:off x="3067267" y="2278219"/>
              <a:ext cx="2424023" cy="224499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000" b="1" cap="all" dirty="0" smtClean="0">
                  <a:solidFill>
                    <a:prstClr val="white"/>
                  </a:solidFill>
                  <a:ea typeface="Arial Unicode MS" pitchFamily="34" charset="-128"/>
                  <a:cs typeface="Arial" pitchFamily="34" charset="0"/>
                </a:rPr>
                <a:t>EXAMPLES</a:t>
              </a:r>
              <a:endParaRPr lang="en-US" sz="1000" b="1" cap="all" dirty="0">
                <a:solidFill>
                  <a:prstClr val="white"/>
                </a:solidFill>
                <a:ea typeface="Arial Unicode MS" pitchFamily="34" charset="-128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2991789">
              <a:off x="3216046" y="2280106"/>
              <a:ext cx="2424023" cy="224499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prstTxWarp prst="textArchUp">
                <a:avLst/>
              </a:prstTxWarp>
              <a:noAutofit/>
            </a:bodyPr>
            <a:lstStyle/>
            <a:p>
              <a:pPr algn="ctr"/>
              <a:r>
                <a:rPr lang="en-US" sz="1000" b="1" cap="all" dirty="0" smtClean="0">
                  <a:solidFill>
                    <a:prstClr val="white"/>
                  </a:solidFill>
                  <a:ea typeface="Arial Unicode MS" pitchFamily="34" charset="-128"/>
                  <a:cs typeface="Arial" pitchFamily="34" charset="0"/>
                </a:rPr>
                <a:t>Automation</a:t>
              </a:r>
              <a:endParaRPr lang="en-US" sz="1000" b="1" cap="all" dirty="0">
                <a:solidFill>
                  <a:prstClr val="white"/>
                </a:solidFill>
                <a:ea typeface="Arial Unicode MS" pitchFamily="34" charset="-128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2652869">
              <a:off x="3063929" y="2494439"/>
              <a:ext cx="2424023" cy="224499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000" b="1" cap="all" dirty="0" smtClean="0">
                  <a:solidFill>
                    <a:prstClr val="white"/>
                  </a:solidFill>
                  <a:ea typeface="Arial Unicode MS" pitchFamily="34" charset="-128"/>
                  <a:cs typeface="Arial" pitchFamily="34" charset="0"/>
                </a:rPr>
                <a:t>collaboration</a:t>
              </a:r>
              <a:endParaRPr lang="en-US" sz="1000" b="1" cap="all" dirty="0">
                <a:solidFill>
                  <a:prstClr val="white"/>
                </a:solidFill>
                <a:ea typeface="Arial Unicode MS" pitchFamily="34" charset="-128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8473450">
              <a:off x="3266502" y="2498272"/>
              <a:ext cx="2424023" cy="2244990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prstTxWarp prst="textArchDown">
                <a:avLst/>
              </a:prstTxWarp>
              <a:noAutofit/>
            </a:bodyPr>
            <a:lstStyle/>
            <a:p>
              <a:pPr algn="ctr"/>
              <a:r>
                <a:rPr lang="en-US" sz="1000" b="1" cap="all" dirty="0" smtClean="0">
                  <a:solidFill>
                    <a:prstClr val="white"/>
                  </a:solidFill>
                  <a:ea typeface="Arial Unicode MS" pitchFamily="34" charset="-128"/>
                  <a:cs typeface="Arial" pitchFamily="34" charset="0"/>
                </a:rPr>
                <a:t>Feedback</a:t>
              </a:r>
              <a:endParaRPr lang="en-US" sz="1000" b="1" cap="all" dirty="0">
                <a:solidFill>
                  <a:prstClr val="white"/>
                </a:solidFill>
                <a:ea typeface="Arial Unicode MS" pitchFamily="34" charset="-128"/>
                <a:cs typeface="Arial" pitchFamily="34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3785867" y="3266188"/>
            <a:ext cx="1489352" cy="36933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600" b="1" dirty="0" smtClean="0">
                <a:solidFill>
                  <a:srgbClr val="53565A"/>
                </a:solidFill>
              </a:rPr>
              <a:t>ATDD</a:t>
            </a:r>
            <a:endParaRPr lang="en-US" sz="3600" b="1" dirty="0">
              <a:solidFill>
                <a:srgbClr val="53565A"/>
              </a:solidFill>
            </a:endParaRPr>
          </a:p>
        </p:txBody>
      </p:sp>
      <p:sp>
        <p:nvSpPr>
          <p:cNvPr id="44" name="Pentagon 43"/>
          <p:cNvSpPr/>
          <p:nvPr/>
        </p:nvSpPr>
        <p:spPr>
          <a:xfrm rot="16200000">
            <a:off x="5124581" y="2691215"/>
            <a:ext cx="4060825" cy="1865350"/>
          </a:xfrm>
          <a:prstGeom prst="homePlate">
            <a:avLst>
              <a:gd name="adj" fmla="val 32775"/>
            </a:avLst>
          </a:prstGeom>
          <a:solidFill>
            <a:srgbClr val="D45D00"/>
          </a:solidFill>
          <a:ln>
            <a:noFill/>
          </a:ln>
          <a:effectLst>
            <a:outerShdw blurRad="254000" dir="30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/>
          <a:lstStyle/>
          <a:p>
            <a:pPr algn="r">
              <a:defRPr/>
            </a:pPr>
            <a:endParaRPr lang="en-US" sz="1200" dirty="0">
              <a:solidFill>
                <a:srgbClr val="D45D00"/>
              </a:solidFill>
            </a:endParaRPr>
          </a:p>
        </p:txBody>
      </p:sp>
      <p:sp>
        <p:nvSpPr>
          <p:cNvPr id="45" name="Right Triangle 44"/>
          <p:cNvSpPr/>
          <p:nvPr/>
        </p:nvSpPr>
        <p:spPr>
          <a:xfrm rot="5400000" flipV="1">
            <a:off x="6064131" y="5510634"/>
            <a:ext cx="192088" cy="95250"/>
          </a:xfrm>
          <a:prstGeom prst="rtTriangle">
            <a:avLst/>
          </a:prstGeom>
          <a:solidFill>
            <a:srgbClr val="53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>
              <a:defRPr/>
            </a:pPr>
            <a:endParaRPr lang="en-US" sz="1600" dirty="0">
              <a:solidFill>
                <a:prstClr val="white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921765" y="3605216"/>
            <a:ext cx="604649" cy="483593"/>
            <a:chOff x="5480084" y="3245125"/>
            <a:chExt cx="905016" cy="847046"/>
          </a:xfrm>
        </p:grpSpPr>
        <p:sp>
          <p:nvSpPr>
            <p:cNvPr id="47" name="Freeform 28"/>
            <p:cNvSpPr>
              <a:spLocks/>
            </p:cNvSpPr>
            <p:nvPr/>
          </p:nvSpPr>
          <p:spPr bwMode="auto">
            <a:xfrm>
              <a:off x="5962769" y="3910512"/>
              <a:ext cx="237085" cy="181659"/>
            </a:xfrm>
            <a:custGeom>
              <a:avLst/>
              <a:gdLst>
                <a:gd name="T0" fmla="*/ 640 w 671"/>
                <a:gd name="T1" fmla="*/ 51 h 514"/>
                <a:gd name="T2" fmla="*/ 609 w 671"/>
                <a:gd name="T3" fmla="*/ 0 h 514"/>
                <a:gd name="T4" fmla="*/ 533 w 671"/>
                <a:gd name="T5" fmla="*/ 151 h 514"/>
                <a:gd name="T6" fmla="*/ 113 w 671"/>
                <a:gd name="T7" fmla="*/ 364 h 514"/>
                <a:gd name="T8" fmla="*/ 19 w 671"/>
                <a:gd name="T9" fmla="*/ 351 h 514"/>
                <a:gd name="T10" fmla="*/ 0 w 671"/>
                <a:gd name="T11" fmla="*/ 345 h 514"/>
                <a:gd name="T12" fmla="*/ 31 w 671"/>
                <a:gd name="T13" fmla="*/ 395 h 514"/>
                <a:gd name="T14" fmla="*/ 138 w 671"/>
                <a:gd name="T15" fmla="*/ 471 h 514"/>
                <a:gd name="T16" fmla="*/ 590 w 671"/>
                <a:gd name="T17" fmla="*/ 295 h 514"/>
                <a:gd name="T18" fmla="*/ 640 w 671"/>
                <a:gd name="T19" fmla="*/ 5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1" h="514">
                  <a:moveTo>
                    <a:pt x="640" y="51"/>
                  </a:moveTo>
                  <a:cubicBezTo>
                    <a:pt x="609" y="0"/>
                    <a:pt x="609" y="0"/>
                    <a:pt x="609" y="0"/>
                  </a:cubicBezTo>
                  <a:cubicBezTo>
                    <a:pt x="596" y="51"/>
                    <a:pt x="571" y="101"/>
                    <a:pt x="533" y="151"/>
                  </a:cubicBezTo>
                  <a:cubicBezTo>
                    <a:pt x="433" y="283"/>
                    <a:pt x="264" y="358"/>
                    <a:pt x="113" y="364"/>
                  </a:cubicBezTo>
                  <a:cubicBezTo>
                    <a:pt x="82" y="364"/>
                    <a:pt x="50" y="358"/>
                    <a:pt x="19" y="351"/>
                  </a:cubicBezTo>
                  <a:cubicBezTo>
                    <a:pt x="12" y="345"/>
                    <a:pt x="6" y="345"/>
                    <a:pt x="0" y="345"/>
                  </a:cubicBezTo>
                  <a:cubicBezTo>
                    <a:pt x="31" y="395"/>
                    <a:pt x="31" y="395"/>
                    <a:pt x="31" y="395"/>
                  </a:cubicBezTo>
                  <a:cubicBezTo>
                    <a:pt x="50" y="433"/>
                    <a:pt x="88" y="458"/>
                    <a:pt x="138" y="471"/>
                  </a:cubicBezTo>
                  <a:cubicBezTo>
                    <a:pt x="276" y="514"/>
                    <a:pt x="483" y="433"/>
                    <a:pt x="590" y="295"/>
                  </a:cubicBezTo>
                  <a:cubicBezTo>
                    <a:pt x="659" y="207"/>
                    <a:pt x="671" y="113"/>
                    <a:pt x="640" y="51"/>
                  </a:cubicBezTo>
                  <a:close/>
                </a:path>
              </a:pathLst>
            </a:custGeom>
            <a:solidFill>
              <a:srgbClr val="B4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53565A"/>
                </a:solidFill>
              </a:endParaRPr>
            </a:p>
          </p:txBody>
        </p:sp>
        <p:sp>
          <p:nvSpPr>
            <p:cNvPr id="48" name="Freeform 29"/>
            <p:cNvSpPr>
              <a:spLocks/>
            </p:cNvSpPr>
            <p:nvPr/>
          </p:nvSpPr>
          <p:spPr bwMode="auto">
            <a:xfrm>
              <a:off x="5937970" y="3840149"/>
              <a:ext cx="206460" cy="157309"/>
            </a:xfrm>
            <a:custGeom>
              <a:avLst/>
              <a:gdLst>
                <a:gd name="T0" fmla="*/ 490 w 584"/>
                <a:gd name="T1" fmla="*/ 7 h 445"/>
                <a:gd name="T2" fmla="*/ 490 w 584"/>
                <a:gd name="T3" fmla="*/ 7 h 445"/>
                <a:gd name="T4" fmla="*/ 421 w 584"/>
                <a:gd name="T5" fmla="*/ 0 h 445"/>
                <a:gd name="T6" fmla="*/ 421 w 584"/>
                <a:gd name="T7" fmla="*/ 0 h 445"/>
                <a:gd name="T8" fmla="*/ 57 w 584"/>
                <a:gd name="T9" fmla="*/ 182 h 445"/>
                <a:gd name="T10" fmla="*/ 0 w 584"/>
                <a:gd name="T11" fmla="*/ 326 h 445"/>
                <a:gd name="T12" fmla="*/ 95 w 584"/>
                <a:gd name="T13" fmla="*/ 439 h 445"/>
                <a:gd name="T14" fmla="*/ 164 w 584"/>
                <a:gd name="T15" fmla="*/ 445 h 445"/>
                <a:gd name="T16" fmla="*/ 528 w 584"/>
                <a:gd name="T17" fmla="*/ 263 h 445"/>
                <a:gd name="T18" fmla="*/ 584 w 584"/>
                <a:gd name="T19" fmla="*/ 119 h 445"/>
                <a:gd name="T20" fmla="*/ 490 w 584"/>
                <a:gd name="T21" fmla="*/ 7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4" h="445">
                  <a:moveTo>
                    <a:pt x="490" y="7"/>
                  </a:moveTo>
                  <a:cubicBezTo>
                    <a:pt x="490" y="7"/>
                    <a:pt x="490" y="7"/>
                    <a:pt x="490" y="7"/>
                  </a:cubicBezTo>
                  <a:cubicBezTo>
                    <a:pt x="471" y="7"/>
                    <a:pt x="446" y="0"/>
                    <a:pt x="421" y="0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295" y="0"/>
                    <a:pt x="145" y="75"/>
                    <a:pt x="57" y="182"/>
                  </a:cubicBezTo>
                  <a:cubicBezTo>
                    <a:pt x="13" y="238"/>
                    <a:pt x="0" y="288"/>
                    <a:pt x="0" y="326"/>
                  </a:cubicBezTo>
                  <a:cubicBezTo>
                    <a:pt x="0" y="382"/>
                    <a:pt x="19" y="414"/>
                    <a:pt x="95" y="439"/>
                  </a:cubicBezTo>
                  <a:cubicBezTo>
                    <a:pt x="113" y="445"/>
                    <a:pt x="139" y="445"/>
                    <a:pt x="164" y="445"/>
                  </a:cubicBezTo>
                  <a:cubicBezTo>
                    <a:pt x="283" y="445"/>
                    <a:pt x="440" y="370"/>
                    <a:pt x="528" y="263"/>
                  </a:cubicBezTo>
                  <a:cubicBezTo>
                    <a:pt x="565" y="207"/>
                    <a:pt x="584" y="157"/>
                    <a:pt x="584" y="119"/>
                  </a:cubicBezTo>
                  <a:cubicBezTo>
                    <a:pt x="584" y="63"/>
                    <a:pt x="559" y="32"/>
                    <a:pt x="490" y="7"/>
                  </a:cubicBezTo>
                  <a:close/>
                </a:path>
              </a:pathLst>
            </a:custGeom>
            <a:solidFill>
              <a:srgbClr val="B4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53565A"/>
                </a:solidFill>
              </a:endParaRPr>
            </a:p>
          </p:txBody>
        </p:sp>
        <p:sp>
          <p:nvSpPr>
            <p:cNvPr id="49" name="Freeform 30"/>
            <p:cNvSpPr>
              <a:spLocks/>
            </p:cNvSpPr>
            <p:nvPr/>
          </p:nvSpPr>
          <p:spPr bwMode="auto">
            <a:xfrm>
              <a:off x="5683108" y="3347906"/>
              <a:ext cx="230661" cy="145656"/>
            </a:xfrm>
            <a:custGeom>
              <a:avLst/>
              <a:gdLst>
                <a:gd name="T0" fmla="*/ 647 w 653"/>
                <a:gd name="T1" fmla="*/ 244 h 412"/>
                <a:gd name="T2" fmla="*/ 653 w 653"/>
                <a:gd name="T3" fmla="*/ 219 h 412"/>
                <a:gd name="T4" fmla="*/ 452 w 653"/>
                <a:gd name="T5" fmla="*/ 275 h 412"/>
                <a:gd name="T6" fmla="*/ 389 w 653"/>
                <a:gd name="T7" fmla="*/ 275 h 412"/>
                <a:gd name="T8" fmla="*/ 19 w 653"/>
                <a:gd name="T9" fmla="*/ 0 h 412"/>
                <a:gd name="T10" fmla="*/ 6 w 653"/>
                <a:gd name="T11" fmla="*/ 25 h 412"/>
                <a:gd name="T12" fmla="*/ 0 w 653"/>
                <a:gd name="T13" fmla="*/ 94 h 412"/>
                <a:gd name="T14" fmla="*/ 339 w 653"/>
                <a:gd name="T15" fmla="*/ 394 h 412"/>
                <a:gd name="T16" fmla="*/ 647 w 653"/>
                <a:gd name="T17" fmla="*/ 24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412">
                  <a:moveTo>
                    <a:pt x="647" y="244"/>
                  </a:moveTo>
                  <a:cubicBezTo>
                    <a:pt x="653" y="219"/>
                    <a:pt x="653" y="219"/>
                    <a:pt x="653" y="219"/>
                  </a:cubicBezTo>
                  <a:cubicBezTo>
                    <a:pt x="596" y="256"/>
                    <a:pt x="527" y="275"/>
                    <a:pt x="452" y="275"/>
                  </a:cubicBezTo>
                  <a:cubicBezTo>
                    <a:pt x="433" y="275"/>
                    <a:pt x="408" y="275"/>
                    <a:pt x="389" y="275"/>
                  </a:cubicBezTo>
                  <a:cubicBezTo>
                    <a:pt x="220" y="250"/>
                    <a:pt x="63" y="144"/>
                    <a:pt x="19" y="0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0" y="44"/>
                    <a:pt x="0" y="69"/>
                    <a:pt x="0" y="94"/>
                  </a:cubicBezTo>
                  <a:cubicBezTo>
                    <a:pt x="0" y="231"/>
                    <a:pt x="157" y="369"/>
                    <a:pt x="339" y="394"/>
                  </a:cubicBezTo>
                  <a:cubicBezTo>
                    <a:pt x="490" y="412"/>
                    <a:pt x="609" y="350"/>
                    <a:pt x="647" y="244"/>
                  </a:cubicBezTo>
                  <a:close/>
                </a:path>
              </a:pathLst>
            </a:custGeom>
            <a:solidFill>
              <a:srgbClr val="B4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53565A"/>
                </a:solidFill>
              </a:endParaRPr>
            </a:p>
          </p:txBody>
        </p:sp>
        <p:sp>
          <p:nvSpPr>
            <p:cNvPr id="50" name="Freeform 31"/>
            <p:cNvSpPr>
              <a:spLocks/>
            </p:cNvSpPr>
            <p:nvPr/>
          </p:nvSpPr>
          <p:spPr bwMode="auto">
            <a:xfrm>
              <a:off x="5714181" y="3245125"/>
              <a:ext cx="215871" cy="158653"/>
            </a:xfrm>
            <a:custGeom>
              <a:avLst/>
              <a:gdLst>
                <a:gd name="T0" fmla="*/ 611 w 611"/>
                <a:gd name="T1" fmla="*/ 272 h 449"/>
                <a:gd name="T2" fmla="*/ 287 w 611"/>
                <a:gd name="T3" fmla="*/ 0 h 449"/>
                <a:gd name="T4" fmla="*/ 287 w 611"/>
                <a:gd name="T5" fmla="*/ 0 h 449"/>
                <a:gd name="T6" fmla="*/ 236 w 611"/>
                <a:gd name="T7" fmla="*/ 0 h 449"/>
                <a:gd name="T8" fmla="*/ 236 w 611"/>
                <a:gd name="T9" fmla="*/ 0 h 449"/>
                <a:gd name="T10" fmla="*/ 64 w 611"/>
                <a:gd name="T11" fmla="*/ 50 h 449"/>
                <a:gd name="T12" fmla="*/ 0 w 611"/>
                <a:gd name="T13" fmla="*/ 170 h 449"/>
                <a:gd name="T14" fmla="*/ 0 w 611"/>
                <a:gd name="T15" fmla="*/ 177 h 449"/>
                <a:gd name="T16" fmla="*/ 325 w 611"/>
                <a:gd name="T17" fmla="*/ 449 h 449"/>
                <a:gd name="T18" fmla="*/ 376 w 611"/>
                <a:gd name="T19" fmla="*/ 449 h 449"/>
                <a:gd name="T20" fmla="*/ 548 w 611"/>
                <a:gd name="T21" fmla="*/ 398 h 449"/>
                <a:gd name="T22" fmla="*/ 611 w 611"/>
                <a:gd name="T23" fmla="*/ 278 h 449"/>
                <a:gd name="T24" fmla="*/ 611 w 611"/>
                <a:gd name="T25" fmla="*/ 272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1" h="449">
                  <a:moveTo>
                    <a:pt x="611" y="272"/>
                  </a:moveTo>
                  <a:cubicBezTo>
                    <a:pt x="611" y="164"/>
                    <a:pt x="471" y="25"/>
                    <a:pt x="287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67" y="0"/>
                    <a:pt x="255" y="0"/>
                    <a:pt x="236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166" y="0"/>
                    <a:pt x="102" y="19"/>
                    <a:pt x="64" y="50"/>
                  </a:cubicBezTo>
                  <a:cubicBezTo>
                    <a:pt x="19" y="82"/>
                    <a:pt x="0" y="120"/>
                    <a:pt x="0" y="170"/>
                  </a:cubicBezTo>
                  <a:cubicBezTo>
                    <a:pt x="0" y="170"/>
                    <a:pt x="0" y="170"/>
                    <a:pt x="0" y="177"/>
                  </a:cubicBezTo>
                  <a:cubicBezTo>
                    <a:pt x="0" y="291"/>
                    <a:pt x="140" y="430"/>
                    <a:pt x="325" y="449"/>
                  </a:cubicBezTo>
                  <a:cubicBezTo>
                    <a:pt x="337" y="449"/>
                    <a:pt x="357" y="449"/>
                    <a:pt x="376" y="449"/>
                  </a:cubicBezTo>
                  <a:cubicBezTo>
                    <a:pt x="446" y="449"/>
                    <a:pt x="509" y="430"/>
                    <a:pt x="548" y="398"/>
                  </a:cubicBezTo>
                  <a:cubicBezTo>
                    <a:pt x="592" y="367"/>
                    <a:pt x="611" y="329"/>
                    <a:pt x="611" y="278"/>
                  </a:cubicBezTo>
                  <a:cubicBezTo>
                    <a:pt x="611" y="278"/>
                    <a:pt x="611" y="278"/>
                    <a:pt x="611" y="272"/>
                  </a:cubicBezTo>
                  <a:close/>
                </a:path>
              </a:pathLst>
            </a:custGeom>
            <a:solidFill>
              <a:srgbClr val="B4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53565A"/>
                </a:solidFill>
              </a:endParaRPr>
            </a:p>
          </p:txBody>
        </p:sp>
        <p:sp>
          <p:nvSpPr>
            <p:cNvPr id="51" name="Freeform 32"/>
            <p:cNvSpPr>
              <a:spLocks/>
            </p:cNvSpPr>
            <p:nvPr/>
          </p:nvSpPr>
          <p:spPr bwMode="auto">
            <a:xfrm>
              <a:off x="6025066" y="3359409"/>
              <a:ext cx="360034" cy="453401"/>
            </a:xfrm>
            <a:custGeom>
              <a:avLst/>
              <a:gdLst>
                <a:gd name="T0" fmla="*/ 767 w 1019"/>
                <a:gd name="T1" fmla="*/ 893 h 1283"/>
                <a:gd name="T2" fmla="*/ 0 w 1019"/>
                <a:gd name="T3" fmla="*/ 0 h 1283"/>
                <a:gd name="T4" fmla="*/ 547 w 1019"/>
                <a:gd name="T5" fmla="*/ 723 h 1283"/>
                <a:gd name="T6" fmla="*/ 654 w 1019"/>
                <a:gd name="T7" fmla="*/ 893 h 1283"/>
                <a:gd name="T8" fmla="*/ 327 w 1019"/>
                <a:gd name="T9" fmla="*/ 729 h 1283"/>
                <a:gd name="T10" fmla="*/ 560 w 1019"/>
                <a:gd name="T11" fmla="*/ 1283 h 1283"/>
                <a:gd name="T12" fmla="*/ 1019 w 1019"/>
                <a:gd name="T13" fmla="*/ 905 h 1283"/>
                <a:gd name="T14" fmla="*/ 767 w 1019"/>
                <a:gd name="T15" fmla="*/ 893 h 1283"/>
                <a:gd name="T16" fmla="*/ 767 w 1019"/>
                <a:gd name="T17" fmla="*/ 893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9" h="1283">
                  <a:moveTo>
                    <a:pt x="767" y="893"/>
                  </a:moveTo>
                  <a:cubicBezTo>
                    <a:pt x="742" y="446"/>
                    <a:pt x="396" y="69"/>
                    <a:pt x="0" y="0"/>
                  </a:cubicBezTo>
                  <a:cubicBezTo>
                    <a:pt x="321" y="119"/>
                    <a:pt x="522" y="421"/>
                    <a:pt x="547" y="723"/>
                  </a:cubicBezTo>
                  <a:cubicBezTo>
                    <a:pt x="654" y="893"/>
                    <a:pt x="654" y="893"/>
                    <a:pt x="654" y="893"/>
                  </a:cubicBezTo>
                  <a:cubicBezTo>
                    <a:pt x="327" y="729"/>
                    <a:pt x="327" y="729"/>
                    <a:pt x="327" y="729"/>
                  </a:cubicBezTo>
                  <a:cubicBezTo>
                    <a:pt x="560" y="1283"/>
                    <a:pt x="560" y="1283"/>
                    <a:pt x="560" y="1283"/>
                  </a:cubicBezTo>
                  <a:cubicBezTo>
                    <a:pt x="1019" y="905"/>
                    <a:pt x="1019" y="905"/>
                    <a:pt x="1019" y="905"/>
                  </a:cubicBezTo>
                  <a:cubicBezTo>
                    <a:pt x="767" y="893"/>
                    <a:pt x="767" y="893"/>
                    <a:pt x="767" y="893"/>
                  </a:cubicBezTo>
                  <a:cubicBezTo>
                    <a:pt x="767" y="893"/>
                    <a:pt x="767" y="893"/>
                    <a:pt x="767" y="893"/>
                  </a:cubicBezTo>
                  <a:close/>
                </a:path>
              </a:pathLst>
            </a:custGeom>
            <a:solidFill>
              <a:srgbClr val="B4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53565A"/>
                </a:solidFill>
              </a:endParaRPr>
            </a:p>
          </p:txBody>
        </p:sp>
        <p:sp>
          <p:nvSpPr>
            <p:cNvPr id="52" name="Freeform 33"/>
            <p:cNvSpPr>
              <a:spLocks/>
            </p:cNvSpPr>
            <p:nvPr/>
          </p:nvSpPr>
          <p:spPr bwMode="auto">
            <a:xfrm>
              <a:off x="5480084" y="3526129"/>
              <a:ext cx="360184" cy="453551"/>
            </a:xfrm>
            <a:custGeom>
              <a:avLst/>
              <a:gdLst>
                <a:gd name="T0" fmla="*/ 465 w 1019"/>
                <a:gd name="T1" fmla="*/ 440 h 1283"/>
                <a:gd name="T2" fmla="*/ 692 w 1019"/>
                <a:gd name="T3" fmla="*/ 547 h 1283"/>
                <a:gd name="T4" fmla="*/ 459 w 1019"/>
                <a:gd name="T5" fmla="*/ 0 h 1283"/>
                <a:gd name="T6" fmla="*/ 0 w 1019"/>
                <a:gd name="T7" fmla="*/ 377 h 1283"/>
                <a:gd name="T8" fmla="*/ 365 w 1019"/>
                <a:gd name="T9" fmla="*/ 390 h 1283"/>
                <a:gd name="T10" fmla="*/ 258 w 1019"/>
                <a:gd name="T11" fmla="*/ 465 h 1283"/>
                <a:gd name="T12" fmla="*/ 1019 w 1019"/>
                <a:gd name="T13" fmla="*/ 1283 h 1283"/>
                <a:gd name="T14" fmla="*/ 465 w 1019"/>
                <a:gd name="T15" fmla="*/ 440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9" h="1283">
                  <a:moveTo>
                    <a:pt x="465" y="440"/>
                  </a:moveTo>
                  <a:cubicBezTo>
                    <a:pt x="692" y="547"/>
                    <a:pt x="692" y="547"/>
                    <a:pt x="692" y="547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365" y="390"/>
                    <a:pt x="365" y="390"/>
                    <a:pt x="365" y="390"/>
                  </a:cubicBezTo>
                  <a:cubicBezTo>
                    <a:pt x="258" y="465"/>
                    <a:pt x="258" y="465"/>
                    <a:pt x="258" y="465"/>
                  </a:cubicBezTo>
                  <a:cubicBezTo>
                    <a:pt x="314" y="880"/>
                    <a:pt x="648" y="1220"/>
                    <a:pt x="1019" y="1283"/>
                  </a:cubicBezTo>
                  <a:cubicBezTo>
                    <a:pt x="660" y="1145"/>
                    <a:pt x="446" y="780"/>
                    <a:pt x="465" y="440"/>
                  </a:cubicBezTo>
                  <a:close/>
                </a:path>
              </a:pathLst>
            </a:custGeom>
            <a:solidFill>
              <a:srgbClr val="B4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dirty="0">
                <a:solidFill>
                  <a:srgbClr val="53565A"/>
                </a:solidFill>
              </a:endParaRPr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5832469" y="3497118"/>
              <a:ext cx="200245" cy="343059"/>
            </a:xfrm>
            <a:custGeom>
              <a:avLst/>
              <a:gdLst>
                <a:gd name="T0" fmla="*/ 440 w 1222"/>
                <a:gd name="T1" fmla="*/ 2096 h 2096"/>
                <a:gd name="T2" fmla="*/ 807 w 1222"/>
                <a:gd name="T3" fmla="*/ 2096 h 2096"/>
                <a:gd name="T4" fmla="*/ 807 w 1222"/>
                <a:gd name="T5" fmla="*/ 1828 h 2096"/>
                <a:gd name="T6" fmla="*/ 1222 w 1222"/>
                <a:gd name="T7" fmla="*/ 1341 h 2096"/>
                <a:gd name="T8" fmla="*/ 1222 w 1222"/>
                <a:gd name="T9" fmla="*/ 1341 h 2096"/>
                <a:gd name="T10" fmla="*/ 782 w 1222"/>
                <a:gd name="T11" fmla="*/ 829 h 2096"/>
                <a:gd name="T12" fmla="*/ 782 w 1222"/>
                <a:gd name="T13" fmla="*/ 829 h 2096"/>
                <a:gd name="T14" fmla="*/ 538 w 1222"/>
                <a:gd name="T15" fmla="*/ 682 h 2096"/>
                <a:gd name="T16" fmla="*/ 538 w 1222"/>
                <a:gd name="T17" fmla="*/ 682 h 2096"/>
                <a:gd name="T18" fmla="*/ 684 w 1222"/>
                <a:gd name="T19" fmla="*/ 609 h 2096"/>
                <a:gd name="T20" fmla="*/ 684 w 1222"/>
                <a:gd name="T21" fmla="*/ 609 h 2096"/>
                <a:gd name="T22" fmla="*/ 1002 w 1222"/>
                <a:gd name="T23" fmla="*/ 682 h 2096"/>
                <a:gd name="T24" fmla="*/ 1002 w 1222"/>
                <a:gd name="T25" fmla="*/ 682 h 2096"/>
                <a:gd name="T26" fmla="*/ 1051 w 1222"/>
                <a:gd name="T27" fmla="*/ 731 h 2096"/>
                <a:gd name="T28" fmla="*/ 1076 w 1222"/>
                <a:gd name="T29" fmla="*/ 658 h 2096"/>
                <a:gd name="T30" fmla="*/ 1174 w 1222"/>
                <a:gd name="T31" fmla="*/ 317 h 2096"/>
                <a:gd name="T32" fmla="*/ 1125 w 1222"/>
                <a:gd name="T33" fmla="*/ 292 h 2096"/>
                <a:gd name="T34" fmla="*/ 807 w 1222"/>
                <a:gd name="T35" fmla="*/ 219 h 2096"/>
                <a:gd name="T36" fmla="*/ 807 w 1222"/>
                <a:gd name="T37" fmla="*/ 219 h 2096"/>
                <a:gd name="T38" fmla="*/ 807 w 1222"/>
                <a:gd name="T39" fmla="*/ 0 h 2096"/>
                <a:gd name="T40" fmla="*/ 440 w 1222"/>
                <a:gd name="T41" fmla="*/ 0 h 2096"/>
                <a:gd name="T42" fmla="*/ 440 w 1222"/>
                <a:gd name="T43" fmla="*/ 243 h 2096"/>
                <a:gd name="T44" fmla="*/ 24 w 1222"/>
                <a:gd name="T45" fmla="*/ 731 h 2096"/>
                <a:gd name="T46" fmla="*/ 24 w 1222"/>
                <a:gd name="T47" fmla="*/ 731 h 2096"/>
                <a:gd name="T48" fmla="*/ 513 w 1222"/>
                <a:gd name="T49" fmla="*/ 1219 h 2096"/>
                <a:gd name="T50" fmla="*/ 513 w 1222"/>
                <a:gd name="T51" fmla="*/ 1219 h 2096"/>
                <a:gd name="T52" fmla="*/ 733 w 1222"/>
                <a:gd name="T53" fmla="*/ 1365 h 2096"/>
                <a:gd name="T54" fmla="*/ 733 w 1222"/>
                <a:gd name="T55" fmla="*/ 1365 h 2096"/>
                <a:gd name="T56" fmla="*/ 562 w 1222"/>
                <a:gd name="T57" fmla="*/ 1462 h 2096"/>
                <a:gd name="T58" fmla="*/ 562 w 1222"/>
                <a:gd name="T59" fmla="*/ 1462 h 2096"/>
                <a:gd name="T60" fmla="*/ 195 w 1222"/>
                <a:gd name="T61" fmla="*/ 1365 h 2096"/>
                <a:gd name="T62" fmla="*/ 195 w 1222"/>
                <a:gd name="T63" fmla="*/ 1365 h 2096"/>
                <a:gd name="T64" fmla="*/ 122 w 1222"/>
                <a:gd name="T65" fmla="*/ 1316 h 2096"/>
                <a:gd name="T66" fmla="*/ 0 w 1222"/>
                <a:gd name="T67" fmla="*/ 1731 h 2096"/>
                <a:gd name="T68" fmla="*/ 0 w 1222"/>
                <a:gd name="T69" fmla="*/ 1731 h 2096"/>
                <a:gd name="T70" fmla="*/ 48 w 1222"/>
                <a:gd name="T71" fmla="*/ 1755 h 2096"/>
                <a:gd name="T72" fmla="*/ 440 w 1222"/>
                <a:gd name="T73" fmla="*/ 1852 h 2096"/>
                <a:gd name="T74" fmla="*/ 440 w 1222"/>
                <a:gd name="T75" fmla="*/ 1852 h 2096"/>
                <a:gd name="T76" fmla="*/ 440 w 1222"/>
                <a:gd name="T77" fmla="*/ 2096 h 2096"/>
                <a:gd name="T78" fmla="*/ 440 w 1222"/>
                <a:gd name="T79" fmla="*/ 2096 h 2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22" h="2096">
                  <a:moveTo>
                    <a:pt x="440" y="2096"/>
                  </a:moveTo>
                  <a:cubicBezTo>
                    <a:pt x="807" y="2096"/>
                    <a:pt x="807" y="2096"/>
                    <a:pt x="807" y="2096"/>
                  </a:cubicBezTo>
                  <a:cubicBezTo>
                    <a:pt x="807" y="1828"/>
                    <a:pt x="807" y="1828"/>
                    <a:pt x="807" y="1828"/>
                  </a:cubicBezTo>
                  <a:cubicBezTo>
                    <a:pt x="1051" y="1779"/>
                    <a:pt x="1222" y="1584"/>
                    <a:pt x="1222" y="1341"/>
                  </a:cubicBezTo>
                  <a:cubicBezTo>
                    <a:pt x="1222" y="1341"/>
                    <a:pt x="1222" y="1341"/>
                    <a:pt x="1222" y="1341"/>
                  </a:cubicBezTo>
                  <a:cubicBezTo>
                    <a:pt x="1222" y="1097"/>
                    <a:pt x="1100" y="950"/>
                    <a:pt x="782" y="829"/>
                  </a:cubicBezTo>
                  <a:cubicBezTo>
                    <a:pt x="782" y="829"/>
                    <a:pt x="782" y="829"/>
                    <a:pt x="782" y="829"/>
                  </a:cubicBezTo>
                  <a:cubicBezTo>
                    <a:pt x="660" y="780"/>
                    <a:pt x="538" y="731"/>
                    <a:pt x="538" y="682"/>
                  </a:cubicBezTo>
                  <a:cubicBezTo>
                    <a:pt x="538" y="682"/>
                    <a:pt x="538" y="682"/>
                    <a:pt x="538" y="682"/>
                  </a:cubicBezTo>
                  <a:cubicBezTo>
                    <a:pt x="538" y="609"/>
                    <a:pt x="611" y="609"/>
                    <a:pt x="684" y="609"/>
                  </a:cubicBezTo>
                  <a:cubicBezTo>
                    <a:pt x="684" y="609"/>
                    <a:pt x="684" y="609"/>
                    <a:pt x="684" y="609"/>
                  </a:cubicBezTo>
                  <a:cubicBezTo>
                    <a:pt x="831" y="609"/>
                    <a:pt x="929" y="658"/>
                    <a:pt x="1002" y="682"/>
                  </a:cubicBezTo>
                  <a:cubicBezTo>
                    <a:pt x="1002" y="682"/>
                    <a:pt x="1002" y="682"/>
                    <a:pt x="1002" y="682"/>
                  </a:cubicBezTo>
                  <a:cubicBezTo>
                    <a:pt x="1051" y="731"/>
                    <a:pt x="1051" y="731"/>
                    <a:pt x="1051" y="731"/>
                  </a:cubicBezTo>
                  <a:cubicBezTo>
                    <a:pt x="1076" y="658"/>
                    <a:pt x="1076" y="658"/>
                    <a:pt x="1076" y="658"/>
                  </a:cubicBezTo>
                  <a:cubicBezTo>
                    <a:pt x="1174" y="317"/>
                    <a:pt x="1174" y="317"/>
                    <a:pt x="1174" y="317"/>
                  </a:cubicBezTo>
                  <a:cubicBezTo>
                    <a:pt x="1125" y="292"/>
                    <a:pt x="1125" y="292"/>
                    <a:pt x="1125" y="292"/>
                  </a:cubicBezTo>
                  <a:cubicBezTo>
                    <a:pt x="1051" y="268"/>
                    <a:pt x="953" y="243"/>
                    <a:pt x="807" y="219"/>
                  </a:cubicBezTo>
                  <a:cubicBezTo>
                    <a:pt x="807" y="219"/>
                    <a:pt x="807" y="219"/>
                    <a:pt x="807" y="219"/>
                  </a:cubicBezTo>
                  <a:cubicBezTo>
                    <a:pt x="807" y="0"/>
                    <a:pt x="807" y="0"/>
                    <a:pt x="807" y="0"/>
                  </a:cubicBezTo>
                  <a:cubicBezTo>
                    <a:pt x="440" y="0"/>
                    <a:pt x="440" y="0"/>
                    <a:pt x="440" y="0"/>
                  </a:cubicBezTo>
                  <a:cubicBezTo>
                    <a:pt x="440" y="243"/>
                    <a:pt x="440" y="243"/>
                    <a:pt x="440" y="243"/>
                  </a:cubicBezTo>
                  <a:cubicBezTo>
                    <a:pt x="195" y="317"/>
                    <a:pt x="24" y="487"/>
                    <a:pt x="24" y="731"/>
                  </a:cubicBezTo>
                  <a:cubicBezTo>
                    <a:pt x="24" y="731"/>
                    <a:pt x="24" y="731"/>
                    <a:pt x="24" y="731"/>
                  </a:cubicBezTo>
                  <a:cubicBezTo>
                    <a:pt x="24" y="1024"/>
                    <a:pt x="293" y="1146"/>
                    <a:pt x="513" y="1219"/>
                  </a:cubicBezTo>
                  <a:cubicBezTo>
                    <a:pt x="513" y="1219"/>
                    <a:pt x="513" y="1219"/>
                    <a:pt x="513" y="1219"/>
                  </a:cubicBezTo>
                  <a:cubicBezTo>
                    <a:pt x="709" y="1292"/>
                    <a:pt x="733" y="1341"/>
                    <a:pt x="733" y="1365"/>
                  </a:cubicBezTo>
                  <a:cubicBezTo>
                    <a:pt x="733" y="1365"/>
                    <a:pt x="733" y="1365"/>
                    <a:pt x="733" y="1365"/>
                  </a:cubicBezTo>
                  <a:cubicBezTo>
                    <a:pt x="733" y="1438"/>
                    <a:pt x="635" y="1462"/>
                    <a:pt x="562" y="1462"/>
                  </a:cubicBezTo>
                  <a:cubicBezTo>
                    <a:pt x="562" y="1462"/>
                    <a:pt x="562" y="1462"/>
                    <a:pt x="562" y="1462"/>
                  </a:cubicBezTo>
                  <a:cubicBezTo>
                    <a:pt x="391" y="1462"/>
                    <a:pt x="244" y="1389"/>
                    <a:pt x="195" y="1365"/>
                  </a:cubicBezTo>
                  <a:cubicBezTo>
                    <a:pt x="195" y="1365"/>
                    <a:pt x="195" y="1365"/>
                    <a:pt x="195" y="1365"/>
                  </a:cubicBezTo>
                  <a:cubicBezTo>
                    <a:pt x="122" y="1316"/>
                    <a:pt x="122" y="1316"/>
                    <a:pt x="122" y="1316"/>
                  </a:cubicBezTo>
                  <a:cubicBezTo>
                    <a:pt x="0" y="1731"/>
                    <a:pt x="0" y="1731"/>
                    <a:pt x="0" y="1731"/>
                  </a:cubicBezTo>
                  <a:cubicBezTo>
                    <a:pt x="0" y="1731"/>
                    <a:pt x="0" y="1731"/>
                    <a:pt x="0" y="1731"/>
                  </a:cubicBezTo>
                  <a:cubicBezTo>
                    <a:pt x="48" y="1755"/>
                    <a:pt x="48" y="1755"/>
                    <a:pt x="48" y="1755"/>
                  </a:cubicBezTo>
                  <a:cubicBezTo>
                    <a:pt x="146" y="1804"/>
                    <a:pt x="293" y="1852"/>
                    <a:pt x="440" y="1852"/>
                  </a:cubicBezTo>
                  <a:cubicBezTo>
                    <a:pt x="440" y="1852"/>
                    <a:pt x="440" y="1852"/>
                    <a:pt x="440" y="1852"/>
                  </a:cubicBezTo>
                  <a:cubicBezTo>
                    <a:pt x="440" y="2096"/>
                    <a:pt x="440" y="2096"/>
                    <a:pt x="440" y="2096"/>
                  </a:cubicBezTo>
                  <a:cubicBezTo>
                    <a:pt x="440" y="2096"/>
                    <a:pt x="440" y="2096"/>
                    <a:pt x="440" y="20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3565A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982322" y="4700162"/>
            <a:ext cx="483535" cy="522827"/>
            <a:chOff x="6297613" y="-1000125"/>
            <a:chExt cx="957262" cy="103505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5" name="Freeform 55"/>
            <p:cNvSpPr>
              <a:spLocks noChangeArrowheads="1"/>
            </p:cNvSpPr>
            <p:nvPr/>
          </p:nvSpPr>
          <p:spPr bwMode="auto">
            <a:xfrm>
              <a:off x="6297613" y="-944563"/>
              <a:ext cx="957262" cy="944563"/>
            </a:xfrm>
            <a:custGeom>
              <a:avLst/>
              <a:gdLst>
                <a:gd name="T0" fmla="*/ 1344 w 2657"/>
                <a:gd name="T1" fmla="*/ 2624 h 2625"/>
                <a:gd name="T2" fmla="*/ 1344 w 2657"/>
                <a:gd name="T3" fmla="*/ 2624 h 2625"/>
                <a:gd name="T4" fmla="*/ 0 w 2657"/>
                <a:gd name="T5" fmla="*/ 1312 h 2625"/>
                <a:gd name="T6" fmla="*/ 1094 w 2657"/>
                <a:gd name="T7" fmla="*/ 31 h 2625"/>
                <a:gd name="T8" fmla="*/ 1188 w 2657"/>
                <a:gd name="T9" fmla="*/ 62 h 2625"/>
                <a:gd name="T10" fmla="*/ 1125 w 2657"/>
                <a:gd name="T11" fmla="*/ 156 h 2625"/>
                <a:gd name="T12" fmla="*/ 125 w 2657"/>
                <a:gd name="T13" fmla="*/ 1312 h 2625"/>
                <a:gd name="T14" fmla="*/ 1344 w 2657"/>
                <a:gd name="T15" fmla="*/ 2499 h 2625"/>
                <a:gd name="T16" fmla="*/ 2531 w 2657"/>
                <a:gd name="T17" fmla="*/ 1312 h 2625"/>
                <a:gd name="T18" fmla="*/ 1563 w 2657"/>
                <a:gd name="T19" fmla="*/ 156 h 2625"/>
                <a:gd name="T20" fmla="*/ 1500 w 2657"/>
                <a:gd name="T21" fmla="*/ 62 h 2625"/>
                <a:gd name="T22" fmla="*/ 1594 w 2657"/>
                <a:gd name="T23" fmla="*/ 31 h 2625"/>
                <a:gd name="T24" fmla="*/ 2656 w 2657"/>
                <a:gd name="T25" fmla="*/ 1312 h 2625"/>
                <a:gd name="T26" fmla="*/ 1344 w 2657"/>
                <a:gd name="T27" fmla="*/ 2624 h 2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57" h="2625">
                  <a:moveTo>
                    <a:pt x="1344" y="2624"/>
                  </a:moveTo>
                  <a:lnTo>
                    <a:pt x="1344" y="2624"/>
                  </a:lnTo>
                  <a:cubicBezTo>
                    <a:pt x="594" y="2624"/>
                    <a:pt x="0" y="2030"/>
                    <a:pt x="0" y="1312"/>
                  </a:cubicBezTo>
                  <a:cubicBezTo>
                    <a:pt x="0" y="687"/>
                    <a:pt x="469" y="125"/>
                    <a:pt x="1094" y="31"/>
                  </a:cubicBezTo>
                  <a:cubicBezTo>
                    <a:pt x="1125" y="0"/>
                    <a:pt x="1156" y="31"/>
                    <a:pt x="1188" y="62"/>
                  </a:cubicBezTo>
                  <a:cubicBezTo>
                    <a:pt x="1188" y="94"/>
                    <a:pt x="1156" y="125"/>
                    <a:pt x="1125" y="156"/>
                  </a:cubicBezTo>
                  <a:cubicBezTo>
                    <a:pt x="563" y="250"/>
                    <a:pt x="125" y="750"/>
                    <a:pt x="125" y="1312"/>
                  </a:cubicBezTo>
                  <a:cubicBezTo>
                    <a:pt x="125" y="1968"/>
                    <a:pt x="688" y="2499"/>
                    <a:pt x="1344" y="2499"/>
                  </a:cubicBezTo>
                  <a:cubicBezTo>
                    <a:pt x="2000" y="2499"/>
                    <a:pt x="2531" y="1968"/>
                    <a:pt x="2531" y="1312"/>
                  </a:cubicBezTo>
                  <a:cubicBezTo>
                    <a:pt x="2531" y="750"/>
                    <a:pt x="2125" y="250"/>
                    <a:pt x="1563" y="156"/>
                  </a:cubicBezTo>
                  <a:cubicBezTo>
                    <a:pt x="1531" y="125"/>
                    <a:pt x="1500" y="94"/>
                    <a:pt x="1500" y="62"/>
                  </a:cubicBezTo>
                  <a:cubicBezTo>
                    <a:pt x="1531" y="31"/>
                    <a:pt x="1563" y="0"/>
                    <a:pt x="1594" y="31"/>
                  </a:cubicBezTo>
                  <a:cubicBezTo>
                    <a:pt x="2219" y="156"/>
                    <a:pt x="2656" y="687"/>
                    <a:pt x="2656" y="1312"/>
                  </a:cubicBezTo>
                  <a:cubicBezTo>
                    <a:pt x="2656" y="2030"/>
                    <a:pt x="2063" y="2624"/>
                    <a:pt x="1344" y="2624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5356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Freeform 56"/>
            <p:cNvSpPr>
              <a:spLocks noChangeArrowheads="1"/>
            </p:cNvSpPr>
            <p:nvPr/>
          </p:nvSpPr>
          <p:spPr bwMode="auto">
            <a:xfrm>
              <a:off x="6669088" y="-1000125"/>
              <a:ext cx="158750" cy="180975"/>
            </a:xfrm>
            <a:custGeom>
              <a:avLst/>
              <a:gdLst>
                <a:gd name="T0" fmla="*/ 32 w 439"/>
                <a:gd name="T1" fmla="*/ 500 h 501"/>
                <a:gd name="T2" fmla="*/ 438 w 439"/>
                <a:gd name="T3" fmla="*/ 218 h 501"/>
                <a:gd name="T4" fmla="*/ 0 w 439"/>
                <a:gd name="T5" fmla="*/ 0 h 501"/>
                <a:gd name="T6" fmla="*/ 32 w 439"/>
                <a:gd name="T7" fmla="*/ 50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9" h="501">
                  <a:moveTo>
                    <a:pt x="32" y="500"/>
                  </a:moveTo>
                  <a:lnTo>
                    <a:pt x="438" y="218"/>
                  </a:lnTo>
                  <a:lnTo>
                    <a:pt x="0" y="0"/>
                  </a:lnTo>
                  <a:lnTo>
                    <a:pt x="32" y="500"/>
                  </a:ln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5356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Freeform 57"/>
            <p:cNvSpPr>
              <a:spLocks noChangeArrowheads="1"/>
            </p:cNvSpPr>
            <p:nvPr/>
          </p:nvSpPr>
          <p:spPr bwMode="auto">
            <a:xfrm>
              <a:off x="6556375" y="-427038"/>
              <a:ext cx="450850" cy="203200"/>
            </a:xfrm>
            <a:custGeom>
              <a:avLst/>
              <a:gdLst>
                <a:gd name="T0" fmla="*/ 1250 w 1251"/>
                <a:gd name="T1" fmla="*/ 407 h 564"/>
                <a:gd name="T2" fmla="*/ 1250 w 1251"/>
                <a:gd name="T3" fmla="*/ 407 h 564"/>
                <a:gd name="T4" fmla="*/ 1250 w 1251"/>
                <a:gd name="T5" fmla="*/ 563 h 564"/>
                <a:gd name="T6" fmla="*/ 0 w 1251"/>
                <a:gd name="T7" fmla="*/ 563 h 564"/>
                <a:gd name="T8" fmla="*/ 0 w 1251"/>
                <a:gd name="T9" fmla="*/ 407 h 564"/>
                <a:gd name="T10" fmla="*/ 406 w 1251"/>
                <a:gd name="T11" fmla="*/ 0 h 564"/>
                <a:gd name="T12" fmla="*/ 812 w 1251"/>
                <a:gd name="T13" fmla="*/ 0 h 564"/>
                <a:gd name="T14" fmla="*/ 1250 w 1251"/>
                <a:gd name="T15" fmla="*/ 407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1" h="564">
                  <a:moveTo>
                    <a:pt x="1250" y="407"/>
                  </a:moveTo>
                  <a:lnTo>
                    <a:pt x="1250" y="407"/>
                  </a:lnTo>
                  <a:cubicBezTo>
                    <a:pt x="1250" y="563"/>
                    <a:pt x="1250" y="563"/>
                    <a:pt x="1250" y="563"/>
                  </a:cubicBezTo>
                  <a:cubicBezTo>
                    <a:pt x="0" y="563"/>
                    <a:pt x="0" y="563"/>
                    <a:pt x="0" y="563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157"/>
                    <a:pt x="187" y="0"/>
                    <a:pt x="406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1031" y="0"/>
                    <a:pt x="1250" y="157"/>
                    <a:pt x="1250" y="40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5356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Freeform 58"/>
            <p:cNvSpPr>
              <a:spLocks noChangeArrowheads="1"/>
            </p:cNvSpPr>
            <p:nvPr/>
          </p:nvSpPr>
          <p:spPr bwMode="auto">
            <a:xfrm>
              <a:off x="6646863" y="-719138"/>
              <a:ext cx="269875" cy="269875"/>
            </a:xfrm>
            <a:custGeom>
              <a:avLst/>
              <a:gdLst>
                <a:gd name="T0" fmla="*/ 750 w 751"/>
                <a:gd name="T1" fmla="*/ 375 h 750"/>
                <a:gd name="T2" fmla="*/ 750 w 751"/>
                <a:gd name="T3" fmla="*/ 375 h 750"/>
                <a:gd name="T4" fmla="*/ 375 w 751"/>
                <a:gd name="T5" fmla="*/ 749 h 750"/>
                <a:gd name="T6" fmla="*/ 0 w 751"/>
                <a:gd name="T7" fmla="*/ 375 h 750"/>
                <a:gd name="T8" fmla="*/ 375 w 751"/>
                <a:gd name="T9" fmla="*/ 0 h 750"/>
                <a:gd name="T10" fmla="*/ 750 w 751"/>
                <a:gd name="T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1" h="750">
                  <a:moveTo>
                    <a:pt x="750" y="375"/>
                  </a:moveTo>
                  <a:lnTo>
                    <a:pt x="750" y="375"/>
                  </a:lnTo>
                  <a:cubicBezTo>
                    <a:pt x="750" y="562"/>
                    <a:pt x="562" y="749"/>
                    <a:pt x="375" y="749"/>
                  </a:cubicBezTo>
                  <a:cubicBezTo>
                    <a:pt x="156" y="749"/>
                    <a:pt x="0" y="562"/>
                    <a:pt x="0" y="375"/>
                  </a:cubicBezTo>
                  <a:cubicBezTo>
                    <a:pt x="0" y="156"/>
                    <a:pt x="156" y="0"/>
                    <a:pt x="375" y="0"/>
                  </a:cubicBezTo>
                  <a:cubicBezTo>
                    <a:pt x="562" y="0"/>
                    <a:pt x="750" y="156"/>
                    <a:pt x="750" y="37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53565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Freeform 60"/>
            <p:cNvSpPr>
              <a:spLocks noChangeArrowheads="1"/>
            </p:cNvSpPr>
            <p:nvPr/>
          </p:nvSpPr>
          <p:spPr bwMode="auto">
            <a:xfrm>
              <a:off x="6613525" y="-134938"/>
              <a:ext cx="90488" cy="169863"/>
            </a:xfrm>
            <a:custGeom>
              <a:avLst/>
              <a:gdLst>
                <a:gd name="T0" fmla="*/ 31 w 251"/>
                <a:gd name="T1" fmla="*/ 375 h 470"/>
                <a:gd name="T2" fmla="*/ 31 w 251"/>
                <a:gd name="T3" fmla="*/ 375 h 470"/>
                <a:gd name="T4" fmla="*/ 94 w 251"/>
                <a:gd name="T5" fmla="*/ 375 h 470"/>
                <a:gd name="T6" fmla="*/ 156 w 251"/>
                <a:gd name="T7" fmla="*/ 312 h 470"/>
                <a:gd name="T8" fmla="*/ 63 w 251"/>
                <a:gd name="T9" fmla="*/ 250 h 470"/>
                <a:gd name="T10" fmla="*/ 63 w 251"/>
                <a:gd name="T11" fmla="*/ 250 h 470"/>
                <a:gd name="T12" fmla="*/ 63 w 251"/>
                <a:gd name="T13" fmla="*/ 187 h 470"/>
                <a:gd name="T14" fmla="*/ 63 w 251"/>
                <a:gd name="T15" fmla="*/ 187 h 470"/>
                <a:gd name="T16" fmla="*/ 156 w 251"/>
                <a:gd name="T17" fmla="*/ 125 h 470"/>
                <a:gd name="T18" fmla="*/ 94 w 251"/>
                <a:gd name="T19" fmla="*/ 62 h 470"/>
                <a:gd name="T20" fmla="*/ 31 w 251"/>
                <a:gd name="T21" fmla="*/ 94 h 470"/>
                <a:gd name="T22" fmla="*/ 31 w 251"/>
                <a:gd name="T23" fmla="*/ 0 h 470"/>
                <a:gd name="T24" fmla="*/ 125 w 251"/>
                <a:gd name="T25" fmla="*/ 0 h 470"/>
                <a:gd name="T26" fmla="*/ 219 w 251"/>
                <a:gd name="T27" fmla="*/ 94 h 470"/>
                <a:gd name="T28" fmla="*/ 156 w 251"/>
                <a:gd name="T29" fmla="*/ 187 h 470"/>
                <a:gd name="T30" fmla="*/ 156 w 251"/>
                <a:gd name="T31" fmla="*/ 187 h 470"/>
                <a:gd name="T32" fmla="*/ 250 w 251"/>
                <a:gd name="T33" fmla="*/ 312 h 470"/>
                <a:gd name="T34" fmla="*/ 94 w 251"/>
                <a:gd name="T35" fmla="*/ 469 h 470"/>
                <a:gd name="T36" fmla="*/ 0 w 251"/>
                <a:gd name="T37" fmla="*/ 437 h 470"/>
                <a:gd name="T38" fmla="*/ 31 w 251"/>
                <a:gd name="T39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1" h="470">
                  <a:moveTo>
                    <a:pt x="31" y="375"/>
                  </a:moveTo>
                  <a:lnTo>
                    <a:pt x="31" y="375"/>
                  </a:lnTo>
                  <a:cubicBezTo>
                    <a:pt x="31" y="375"/>
                    <a:pt x="63" y="375"/>
                    <a:pt x="94" y="375"/>
                  </a:cubicBezTo>
                  <a:cubicBezTo>
                    <a:pt x="125" y="375"/>
                    <a:pt x="156" y="344"/>
                    <a:pt x="156" y="312"/>
                  </a:cubicBezTo>
                  <a:cubicBezTo>
                    <a:pt x="156" y="250"/>
                    <a:pt x="125" y="250"/>
                    <a:pt x="63" y="250"/>
                  </a:cubicBezTo>
                  <a:lnTo>
                    <a:pt x="63" y="250"/>
                  </a:lnTo>
                  <a:cubicBezTo>
                    <a:pt x="63" y="187"/>
                    <a:pt x="63" y="187"/>
                    <a:pt x="63" y="187"/>
                  </a:cubicBezTo>
                  <a:lnTo>
                    <a:pt x="63" y="187"/>
                  </a:lnTo>
                  <a:cubicBezTo>
                    <a:pt x="94" y="187"/>
                    <a:pt x="156" y="156"/>
                    <a:pt x="156" y="125"/>
                  </a:cubicBezTo>
                  <a:cubicBezTo>
                    <a:pt x="156" y="94"/>
                    <a:pt x="125" y="62"/>
                    <a:pt x="94" y="62"/>
                  </a:cubicBezTo>
                  <a:cubicBezTo>
                    <a:pt x="63" y="62"/>
                    <a:pt x="63" y="62"/>
                    <a:pt x="31" y="9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63" y="0"/>
                    <a:pt x="125" y="0"/>
                  </a:cubicBezTo>
                  <a:cubicBezTo>
                    <a:pt x="188" y="0"/>
                    <a:pt x="219" y="31"/>
                    <a:pt x="219" y="94"/>
                  </a:cubicBezTo>
                  <a:cubicBezTo>
                    <a:pt x="219" y="156"/>
                    <a:pt x="219" y="187"/>
                    <a:pt x="156" y="187"/>
                  </a:cubicBezTo>
                  <a:lnTo>
                    <a:pt x="156" y="187"/>
                  </a:lnTo>
                  <a:cubicBezTo>
                    <a:pt x="219" y="219"/>
                    <a:pt x="250" y="250"/>
                    <a:pt x="250" y="312"/>
                  </a:cubicBezTo>
                  <a:cubicBezTo>
                    <a:pt x="250" y="375"/>
                    <a:pt x="188" y="469"/>
                    <a:pt x="94" y="469"/>
                  </a:cubicBezTo>
                  <a:cubicBezTo>
                    <a:pt x="63" y="469"/>
                    <a:pt x="31" y="437"/>
                    <a:pt x="0" y="437"/>
                  </a:cubicBezTo>
                  <a:lnTo>
                    <a:pt x="31" y="37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E8772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Freeform 61"/>
            <p:cNvSpPr>
              <a:spLocks noChangeArrowheads="1"/>
            </p:cNvSpPr>
            <p:nvPr/>
          </p:nvSpPr>
          <p:spPr bwMode="auto">
            <a:xfrm>
              <a:off x="6726238" y="-134938"/>
              <a:ext cx="90487" cy="169863"/>
            </a:xfrm>
            <a:custGeom>
              <a:avLst/>
              <a:gdLst>
                <a:gd name="T0" fmla="*/ 218 w 251"/>
                <a:gd name="T1" fmla="*/ 62 h 470"/>
                <a:gd name="T2" fmla="*/ 218 w 251"/>
                <a:gd name="T3" fmla="*/ 62 h 470"/>
                <a:gd name="T4" fmla="*/ 187 w 251"/>
                <a:gd name="T5" fmla="*/ 62 h 470"/>
                <a:gd name="T6" fmla="*/ 93 w 251"/>
                <a:gd name="T7" fmla="*/ 187 h 470"/>
                <a:gd name="T8" fmla="*/ 93 w 251"/>
                <a:gd name="T9" fmla="*/ 187 h 470"/>
                <a:gd name="T10" fmla="*/ 156 w 251"/>
                <a:gd name="T11" fmla="*/ 156 h 470"/>
                <a:gd name="T12" fmla="*/ 250 w 251"/>
                <a:gd name="T13" fmla="*/ 281 h 470"/>
                <a:gd name="T14" fmla="*/ 125 w 251"/>
                <a:gd name="T15" fmla="*/ 469 h 470"/>
                <a:gd name="T16" fmla="*/ 0 w 251"/>
                <a:gd name="T17" fmla="*/ 250 h 470"/>
                <a:gd name="T18" fmla="*/ 62 w 251"/>
                <a:gd name="T19" fmla="*/ 62 h 470"/>
                <a:gd name="T20" fmla="*/ 187 w 251"/>
                <a:gd name="T21" fmla="*/ 0 h 470"/>
                <a:gd name="T22" fmla="*/ 218 w 251"/>
                <a:gd name="T23" fmla="*/ 0 h 470"/>
                <a:gd name="T24" fmla="*/ 218 w 251"/>
                <a:gd name="T25" fmla="*/ 62 h 470"/>
                <a:gd name="T26" fmla="*/ 156 w 251"/>
                <a:gd name="T27" fmla="*/ 281 h 470"/>
                <a:gd name="T28" fmla="*/ 156 w 251"/>
                <a:gd name="T29" fmla="*/ 281 h 470"/>
                <a:gd name="T30" fmla="*/ 125 w 251"/>
                <a:gd name="T31" fmla="*/ 219 h 470"/>
                <a:gd name="T32" fmla="*/ 93 w 251"/>
                <a:gd name="T33" fmla="*/ 250 h 470"/>
                <a:gd name="T34" fmla="*/ 93 w 251"/>
                <a:gd name="T35" fmla="*/ 281 h 470"/>
                <a:gd name="T36" fmla="*/ 125 w 251"/>
                <a:gd name="T37" fmla="*/ 375 h 470"/>
                <a:gd name="T38" fmla="*/ 156 w 251"/>
                <a:gd name="T39" fmla="*/ 281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1" h="470">
                  <a:moveTo>
                    <a:pt x="218" y="62"/>
                  </a:moveTo>
                  <a:lnTo>
                    <a:pt x="218" y="62"/>
                  </a:lnTo>
                  <a:lnTo>
                    <a:pt x="187" y="62"/>
                  </a:lnTo>
                  <a:cubicBezTo>
                    <a:pt x="125" y="94"/>
                    <a:pt x="93" y="125"/>
                    <a:pt x="93" y="187"/>
                  </a:cubicBezTo>
                  <a:lnTo>
                    <a:pt x="93" y="187"/>
                  </a:lnTo>
                  <a:cubicBezTo>
                    <a:pt x="93" y="156"/>
                    <a:pt x="125" y="156"/>
                    <a:pt x="156" y="156"/>
                  </a:cubicBezTo>
                  <a:cubicBezTo>
                    <a:pt x="218" y="156"/>
                    <a:pt x="250" y="219"/>
                    <a:pt x="250" y="281"/>
                  </a:cubicBezTo>
                  <a:cubicBezTo>
                    <a:pt x="250" y="375"/>
                    <a:pt x="218" y="469"/>
                    <a:pt x="125" y="469"/>
                  </a:cubicBezTo>
                  <a:cubicBezTo>
                    <a:pt x="31" y="469"/>
                    <a:pt x="0" y="375"/>
                    <a:pt x="0" y="250"/>
                  </a:cubicBezTo>
                  <a:cubicBezTo>
                    <a:pt x="0" y="156"/>
                    <a:pt x="31" y="94"/>
                    <a:pt x="62" y="62"/>
                  </a:cubicBezTo>
                  <a:cubicBezTo>
                    <a:pt x="93" y="31"/>
                    <a:pt x="125" y="0"/>
                    <a:pt x="187" y="0"/>
                  </a:cubicBezTo>
                  <a:lnTo>
                    <a:pt x="218" y="0"/>
                  </a:lnTo>
                  <a:lnTo>
                    <a:pt x="218" y="62"/>
                  </a:lnTo>
                  <a:close/>
                  <a:moveTo>
                    <a:pt x="156" y="281"/>
                  </a:moveTo>
                  <a:lnTo>
                    <a:pt x="156" y="281"/>
                  </a:lnTo>
                  <a:cubicBezTo>
                    <a:pt x="156" y="250"/>
                    <a:pt x="156" y="219"/>
                    <a:pt x="125" y="219"/>
                  </a:cubicBezTo>
                  <a:cubicBezTo>
                    <a:pt x="125" y="219"/>
                    <a:pt x="93" y="219"/>
                    <a:pt x="93" y="250"/>
                  </a:cubicBezTo>
                  <a:lnTo>
                    <a:pt x="93" y="281"/>
                  </a:lnTo>
                  <a:cubicBezTo>
                    <a:pt x="93" y="344"/>
                    <a:pt x="93" y="375"/>
                    <a:pt x="125" y="375"/>
                  </a:cubicBezTo>
                  <a:cubicBezTo>
                    <a:pt x="156" y="375"/>
                    <a:pt x="156" y="344"/>
                    <a:pt x="156" y="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E8772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Freeform 62"/>
            <p:cNvSpPr>
              <a:spLocks noChangeArrowheads="1"/>
            </p:cNvSpPr>
            <p:nvPr/>
          </p:nvSpPr>
          <p:spPr bwMode="auto">
            <a:xfrm>
              <a:off x="6827838" y="-134938"/>
              <a:ext cx="101600" cy="169863"/>
            </a:xfrm>
            <a:custGeom>
              <a:avLst/>
              <a:gdLst>
                <a:gd name="T0" fmla="*/ 281 w 282"/>
                <a:gd name="T1" fmla="*/ 219 h 470"/>
                <a:gd name="T2" fmla="*/ 281 w 282"/>
                <a:gd name="T3" fmla="*/ 219 h 470"/>
                <a:gd name="T4" fmla="*/ 125 w 282"/>
                <a:gd name="T5" fmla="*/ 469 h 470"/>
                <a:gd name="T6" fmla="*/ 0 w 282"/>
                <a:gd name="T7" fmla="*/ 219 h 470"/>
                <a:gd name="T8" fmla="*/ 156 w 282"/>
                <a:gd name="T9" fmla="*/ 0 h 470"/>
                <a:gd name="T10" fmla="*/ 281 w 282"/>
                <a:gd name="T11" fmla="*/ 219 h 470"/>
                <a:gd name="T12" fmla="*/ 94 w 282"/>
                <a:gd name="T13" fmla="*/ 219 h 470"/>
                <a:gd name="T14" fmla="*/ 94 w 282"/>
                <a:gd name="T15" fmla="*/ 219 h 470"/>
                <a:gd name="T16" fmla="*/ 156 w 282"/>
                <a:gd name="T17" fmla="*/ 375 h 470"/>
                <a:gd name="T18" fmla="*/ 187 w 282"/>
                <a:gd name="T19" fmla="*/ 219 h 470"/>
                <a:gd name="T20" fmla="*/ 156 w 282"/>
                <a:gd name="T21" fmla="*/ 62 h 470"/>
                <a:gd name="T22" fmla="*/ 94 w 282"/>
                <a:gd name="T23" fmla="*/ 21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2" h="470">
                  <a:moveTo>
                    <a:pt x="281" y="219"/>
                  </a:moveTo>
                  <a:lnTo>
                    <a:pt x="281" y="219"/>
                  </a:lnTo>
                  <a:cubicBezTo>
                    <a:pt x="281" y="375"/>
                    <a:pt x="219" y="469"/>
                    <a:pt x="125" y="469"/>
                  </a:cubicBezTo>
                  <a:cubicBezTo>
                    <a:pt x="31" y="469"/>
                    <a:pt x="0" y="344"/>
                    <a:pt x="0" y="219"/>
                  </a:cubicBezTo>
                  <a:cubicBezTo>
                    <a:pt x="0" y="94"/>
                    <a:pt x="62" y="0"/>
                    <a:pt x="156" y="0"/>
                  </a:cubicBezTo>
                  <a:cubicBezTo>
                    <a:pt x="250" y="0"/>
                    <a:pt x="281" y="125"/>
                    <a:pt x="281" y="219"/>
                  </a:cubicBezTo>
                  <a:close/>
                  <a:moveTo>
                    <a:pt x="94" y="219"/>
                  </a:moveTo>
                  <a:lnTo>
                    <a:pt x="94" y="219"/>
                  </a:lnTo>
                  <a:cubicBezTo>
                    <a:pt x="94" y="312"/>
                    <a:pt x="125" y="375"/>
                    <a:pt x="156" y="375"/>
                  </a:cubicBezTo>
                  <a:cubicBezTo>
                    <a:pt x="156" y="375"/>
                    <a:pt x="187" y="312"/>
                    <a:pt x="187" y="219"/>
                  </a:cubicBezTo>
                  <a:cubicBezTo>
                    <a:pt x="187" y="125"/>
                    <a:pt x="156" y="62"/>
                    <a:pt x="156" y="62"/>
                  </a:cubicBezTo>
                  <a:cubicBezTo>
                    <a:pt x="125" y="62"/>
                    <a:pt x="94" y="125"/>
                    <a:pt x="94" y="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solidFill>
                  <a:srgbClr val="E8772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976580" y="2162983"/>
            <a:ext cx="495018" cy="633770"/>
            <a:chOff x="3841809" y="2393732"/>
            <a:chExt cx="495018" cy="633770"/>
          </a:xfrm>
        </p:grpSpPr>
        <p:sp>
          <p:nvSpPr>
            <p:cNvPr id="73" name="Freeform 42"/>
            <p:cNvSpPr>
              <a:spLocks noEditPoints="1"/>
            </p:cNvSpPr>
            <p:nvPr/>
          </p:nvSpPr>
          <p:spPr bwMode="auto">
            <a:xfrm>
              <a:off x="3846880" y="2625596"/>
              <a:ext cx="489947" cy="401906"/>
            </a:xfrm>
            <a:custGeom>
              <a:avLst/>
              <a:gdLst>
                <a:gd name="T0" fmla="*/ 1870 w 1919"/>
                <a:gd name="T1" fmla="*/ 116 h 1575"/>
                <a:gd name="T2" fmla="*/ 1870 w 1919"/>
                <a:gd name="T3" fmla="*/ 116 h 1575"/>
                <a:gd name="T4" fmla="*/ 1678 w 1919"/>
                <a:gd name="T5" fmla="*/ 14 h 1575"/>
                <a:gd name="T6" fmla="*/ 1623 w 1919"/>
                <a:gd name="T7" fmla="*/ 0 h 1575"/>
                <a:gd name="T8" fmla="*/ 1252 w 1919"/>
                <a:gd name="T9" fmla="*/ 55 h 1575"/>
                <a:gd name="T10" fmla="*/ 1148 w 1919"/>
                <a:gd name="T11" fmla="*/ 178 h 1575"/>
                <a:gd name="T12" fmla="*/ 1148 w 1919"/>
                <a:gd name="T13" fmla="*/ 438 h 1575"/>
                <a:gd name="T14" fmla="*/ 1100 w 1919"/>
                <a:gd name="T15" fmla="*/ 418 h 1575"/>
                <a:gd name="T16" fmla="*/ 1052 w 1919"/>
                <a:gd name="T17" fmla="*/ 404 h 1575"/>
                <a:gd name="T18" fmla="*/ 674 w 1919"/>
                <a:gd name="T19" fmla="*/ 459 h 1575"/>
                <a:gd name="T20" fmla="*/ 578 w 1919"/>
                <a:gd name="T21" fmla="*/ 582 h 1575"/>
                <a:gd name="T22" fmla="*/ 578 w 1919"/>
                <a:gd name="T23" fmla="*/ 842 h 1575"/>
                <a:gd name="T24" fmla="*/ 530 w 1919"/>
                <a:gd name="T25" fmla="*/ 815 h 1575"/>
                <a:gd name="T26" fmla="*/ 475 w 1919"/>
                <a:gd name="T27" fmla="*/ 808 h 1575"/>
                <a:gd name="T28" fmla="*/ 103 w 1919"/>
                <a:gd name="T29" fmla="*/ 863 h 1575"/>
                <a:gd name="T30" fmla="*/ 0 w 1919"/>
                <a:gd name="T31" fmla="*/ 986 h 1575"/>
                <a:gd name="T32" fmla="*/ 0 w 1919"/>
                <a:gd name="T33" fmla="*/ 1377 h 1575"/>
                <a:gd name="T34" fmla="*/ 48 w 1919"/>
                <a:gd name="T35" fmla="*/ 1459 h 1575"/>
                <a:gd name="T36" fmla="*/ 241 w 1919"/>
                <a:gd name="T37" fmla="*/ 1561 h 1575"/>
                <a:gd name="T38" fmla="*/ 241 w 1919"/>
                <a:gd name="T39" fmla="*/ 1561 h 1575"/>
                <a:gd name="T40" fmla="*/ 296 w 1919"/>
                <a:gd name="T41" fmla="*/ 1575 h 1575"/>
                <a:gd name="T42" fmla="*/ 667 w 1919"/>
                <a:gd name="T43" fmla="*/ 1520 h 1575"/>
                <a:gd name="T44" fmla="*/ 757 w 1919"/>
                <a:gd name="T45" fmla="*/ 1445 h 1575"/>
                <a:gd name="T46" fmla="*/ 812 w 1919"/>
                <a:gd name="T47" fmla="*/ 1479 h 1575"/>
                <a:gd name="T48" fmla="*/ 812 w 1919"/>
                <a:gd name="T49" fmla="*/ 1479 h 1575"/>
                <a:gd name="T50" fmla="*/ 818 w 1919"/>
                <a:gd name="T51" fmla="*/ 1486 h 1575"/>
                <a:gd name="T52" fmla="*/ 818 w 1919"/>
                <a:gd name="T53" fmla="*/ 1486 h 1575"/>
                <a:gd name="T54" fmla="*/ 867 w 1919"/>
                <a:gd name="T55" fmla="*/ 1493 h 1575"/>
                <a:gd name="T56" fmla="*/ 1245 w 1919"/>
                <a:gd name="T57" fmla="*/ 1438 h 1575"/>
                <a:gd name="T58" fmla="*/ 1334 w 1919"/>
                <a:gd name="T59" fmla="*/ 1370 h 1575"/>
                <a:gd name="T60" fmla="*/ 1389 w 1919"/>
                <a:gd name="T61" fmla="*/ 1404 h 1575"/>
                <a:gd name="T62" fmla="*/ 1389 w 1919"/>
                <a:gd name="T63" fmla="*/ 1404 h 1575"/>
                <a:gd name="T64" fmla="*/ 1389 w 1919"/>
                <a:gd name="T65" fmla="*/ 1404 h 1575"/>
                <a:gd name="T66" fmla="*/ 1389 w 1919"/>
                <a:gd name="T67" fmla="*/ 1404 h 1575"/>
                <a:gd name="T68" fmla="*/ 1444 w 1919"/>
                <a:gd name="T69" fmla="*/ 1411 h 1575"/>
                <a:gd name="T70" fmla="*/ 1815 w 1919"/>
                <a:gd name="T71" fmla="*/ 1363 h 1575"/>
                <a:gd name="T72" fmla="*/ 1919 w 1919"/>
                <a:gd name="T73" fmla="*/ 1240 h 1575"/>
                <a:gd name="T74" fmla="*/ 1919 w 1919"/>
                <a:gd name="T75" fmla="*/ 199 h 1575"/>
                <a:gd name="T76" fmla="*/ 1870 w 1919"/>
                <a:gd name="T77" fmla="*/ 116 h 1575"/>
                <a:gd name="T78" fmla="*/ 316 w 1919"/>
                <a:gd name="T79" fmla="*/ 1438 h 1575"/>
                <a:gd name="T80" fmla="*/ 316 w 1919"/>
                <a:gd name="T81" fmla="*/ 1096 h 1575"/>
                <a:gd name="T82" fmla="*/ 647 w 1919"/>
                <a:gd name="T83" fmla="*/ 1048 h 1575"/>
                <a:gd name="T84" fmla="*/ 647 w 1919"/>
                <a:gd name="T85" fmla="*/ 1397 h 1575"/>
                <a:gd name="T86" fmla="*/ 316 w 1919"/>
                <a:gd name="T87" fmla="*/ 1438 h 1575"/>
                <a:gd name="T88" fmla="*/ 316 w 1919"/>
                <a:gd name="T89" fmla="*/ 1438 h 1575"/>
                <a:gd name="T90" fmla="*/ 887 w 1919"/>
                <a:gd name="T91" fmla="*/ 1363 h 1575"/>
                <a:gd name="T92" fmla="*/ 887 w 1919"/>
                <a:gd name="T93" fmla="*/ 692 h 1575"/>
                <a:gd name="T94" fmla="*/ 1224 w 1919"/>
                <a:gd name="T95" fmla="*/ 644 h 1575"/>
                <a:gd name="T96" fmla="*/ 1224 w 1919"/>
                <a:gd name="T97" fmla="*/ 1315 h 1575"/>
                <a:gd name="T98" fmla="*/ 887 w 1919"/>
                <a:gd name="T99" fmla="*/ 1363 h 1575"/>
                <a:gd name="T100" fmla="*/ 887 w 1919"/>
                <a:gd name="T101" fmla="*/ 1363 h 1575"/>
                <a:gd name="T102" fmla="*/ 1465 w 1919"/>
                <a:gd name="T103" fmla="*/ 1281 h 1575"/>
                <a:gd name="T104" fmla="*/ 1465 w 1919"/>
                <a:gd name="T105" fmla="*/ 288 h 1575"/>
                <a:gd name="T106" fmla="*/ 1795 w 1919"/>
                <a:gd name="T107" fmla="*/ 240 h 1575"/>
                <a:gd name="T108" fmla="*/ 1795 w 1919"/>
                <a:gd name="T109" fmla="*/ 1233 h 1575"/>
                <a:gd name="T110" fmla="*/ 1465 w 1919"/>
                <a:gd name="T111" fmla="*/ 1281 h 1575"/>
                <a:gd name="T112" fmla="*/ 1465 w 1919"/>
                <a:gd name="T113" fmla="*/ 1281 h 1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9" h="1575">
                  <a:moveTo>
                    <a:pt x="1870" y="116"/>
                  </a:moveTo>
                  <a:cubicBezTo>
                    <a:pt x="1870" y="116"/>
                    <a:pt x="1870" y="116"/>
                    <a:pt x="1870" y="116"/>
                  </a:cubicBezTo>
                  <a:cubicBezTo>
                    <a:pt x="1678" y="14"/>
                    <a:pt x="1678" y="14"/>
                    <a:pt x="1678" y="14"/>
                  </a:cubicBezTo>
                  <a:cubicBezTo>
                    <a:pt x="1664" y="0"/>
                    <a:pt x="1644" y="0"/>
                    <a:pt x="1623" y="0"/>
                  </a:cubicBezTo>
                  <a:cubicBezTo>
                    <a:pt x="1252" y="55"/>
                    <a:pt x="1252" y="55"/>
                    <a:pt x="1252" y="55"/>
                  </a:cubicBezTo>
                  <a:cubicBezTo>
                    <a:pt x="1197" y="62"/>
                    <a:pt x="1148" y="116"/>
                    <a:pt x="1148" y="178"/>
                  </a:cubicBezTo>
                  <a:cubicBezTo>
                    <a:pt x="1148" y="438"/>
                    <a:pt x="1148" y="438"/>
                    <a:pt x="1148" y="438"/>
                  </a:cubicBezTo>
                  <a:cubicBezTo>
                    <a:pt x="1100" y="418"/>
                    <a:pt x="1100" y="418"/>
                    <a:pt x="1100" y="418"/>
                  </a:cubicBezTo>
                  <a:cubicBezTo>
                    <a:pt x="1087" y="404"/>
                    <a:pt x="1073" y="404"/>
                    <a:pt x="1052" y="404"/>
                  </a:cubicBezTo>
                  <a:cubicBezTo>
                    <a:pt x="674" y="459"/>
                    <a:pt x="674" y="459"/>
                    <a:pt x="674" y="459"/>
                  </a:cubicBezTo>
                  <a:cubicBezTo>
                    <a:pt x="619" y="466"/>
                    <a:pt x="578" y="520"/>
                    <a:pt x="578" y="582"/>
                  </a:cubicBezTo>
                  <a:cubicBezTo>
                    <a:pt x="578" y="842"/>
                    <a:pt x="578" y="842"/>
                    <a:pt x="578" y="842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16" y="808"/>
                    <a:pt x="495" y="808"/>
                    <a:pt x="475" y="808"/>
                  </a:cubicBezTo>
                  <a:cubicBezTo>
                    <a:pt x="103" y="863"/>
                    <a:pt x="103" y="863"/>
                    <a:pt x="103" y="863"/>
                  </a:cubicBezTo>
                  <a:cubicBezTo>
                    <a:pt x="48" y="870"/>
                    <a:pt x="0" y="925"/>
                    <a:pt x="0" y="986"/>
                  </a:cubicBezTo>
                  <a:cubicBezTo>
                    <a:pt x="0" y="1377"/>
                    <a:pt x="0" y="1377"/>
                    <a:pt x="0" y="1377"/>
                  </a:cubicBezTo>
                  <a:cubicBezTo>
                    <a:pt x="0" y="1411"/>
                    <a:pt x="21" y="1445"/>
                    <a:pt x="48" y="1459"/>
                  </a:cubicBezTo>
                  <a:cubicBezTo>
                    <a:pt x="241" y="1561"/>
                    <a:pt x="241" y="1561"/>
                    <a:pt x="241" y="1561"/>
                  </a:cubicBezTo>
                  <a:cubicBezTo>
                    <a:pt x="241" y="1561"/>
                    <a:pt x="241" y="1561"/>
                    <a:pt x="241" y="1561"/>
                  </a:cubicBezTo>
                  <a:cubicBezTo>
                    <a:pt x="255" y="1575"/>
                    <a:pt x="275" y="1575"/>
                    <a:pt x="296" y="1575"/>
                  </a:cubicBezTo>
                  <a:cubicBezTo>
                    <a:pt x="667" y="1520"/>
                    <a:pt x="667" y="1520"/>
                    <a:pt x="667" y="1520"/>
                  </a:cubicBezTo>
                  <a:cubicBezTo>
                    <a:pt x="708" y="1513"/>
                    <a:pt x="743" y="1486"/>
                    <a:pt x="757" y="1445"/>
                  </a:cubicBezTo>
                  <a:cubicBezTo>
                    <a:pt x="812" y="1479"/>
                    <a:pt x="812" y="1479"/>
                    <a:pt x="812" y="1479"/>
                  </a:cubicBezTo>
                  <a:cubicBezTo>
                    <a:pt x="812" y="1479"/>
                    <a:pt x="812" y="1479"/>
                    <a:pt x="812" y="1479"/>
                  </a:cubicBezTo>
                  <a:cubicBezTo>
                    <a:pt x="818" y="1486"/>
                    <a:pt x="818" y="1486"/>
                    <a:pt x="818" y="1486"/>
                  </a:cubicBezTo>
                  <a:cubicBezTo>
                    <a:pt x="818" y="1486"/>
                    <a:pt x="818" y="1486"/>
                    <a:pt x="818" y="1486"/>
                  </a:cubicBezTo>
                  <a:cubicBezTo>
                    <a:pt x="832" y="1493"/>
                    <a:pt x="853" y="1493"/>
                    <a:pt x="867" y="1493"/>
                  </a:cubicBezTo>
                  <a:cubicBezTo>
                    <a:pt x="1245" y="1438"/>
                    <a:pt x="1245" y="1438"/>
                    <a:pt x="1245" y="1438"/>
                  </a:cubicBezTo>
                  <a:cubicBezTo>
                    <a:pt x="1279" y="1438"/>
                    <a:pt x="1313" y="1404"/>
                    <a:pt x="1334" y="1370"/>
                  </a:cubicBezTo>
                  <a:cubicBezTo>
                    <a:pt x="1389" y="1404"/>
                    <a:pt x="1389" y="1404"/>
                    <a:pt x="1389" y="1404"/>
                  </a:cubicBezTo>
                  <a:cubicBezTo>
                    <a:pt x="1389" y="1404"/>
                    <a:pt x="1389" y="1404"/>
                    <a:pt x="1389" y="1404"/>
                  </a:cubicBezTo>
                  <a:cubicBezTo>
                    <a:pt x="1389" y="1404"/>
                    <a:pt x="1389" y="1404"/>
                    <a:pt x="1389" y="1404"/>
                  </a:cubicBezTo>
                  <a:cubicBezTo>
                    <a:pt x="1389" y="1404"/>
                    <a:pt x="1389" y="1404"/>
                    <a:pt x="1389" y="1404"/>
                  </a:cubicBezTo>
                  <a:cubicBezTo>
                    <a:pt x="1403" y="1411"/>
                    <a:pt x="1423" y="1418"/>
                    <a:pt x="1444" y="1411"/>
                  </a:cubicBezTo>
                  <a:cubicBezTo>
                    <a:pt x="1815" y="1363"/>
                    <a:pt x="1815" y="1363"/>
                    <a:pt x="1815" y="1363"/>
                  </a:cubicBezTo>
                  <a:cubicBezTo>
                    <a:pt x="1870" y="1349"/>
                    <a:pt x="1919" y="1294"/>
                    <a:pt x="1919" y="1240"/>
                  </a:cubicBezTo>
                  <a:cubicBezTo>
                    <a:pt x="1919" y="199"/>
                    <a:pt x="1919" y="199"/>
                    <a:pt x="1919" y="199"/>
                  </a:cubicBezTo>
                  <a:cubicBezTo>
                    <a:pt x="1919" y="164"/>
                    <a:pt x="1898" y="130"/>
                    <a:pt x="1870" y="116"/>
                  </a:cubicBezTo>
                  <a:close/>
                  <a:moveTo>
                    <a:pt x="316" y="1438"/>
                  </a:moveTo>
                  <a:cubicBezTo>
                    <a:pt x="316" y="1096"/>
                    <a:pt x="316" y="1096"/>
                    <a:pt x="316" y="1096"/>
                  </a:cubicBezTo>
                  <a:cubicBezTo>
                    <a:pt x="647" y="1048"/>
                    <a:pt x="647" y="1048"/>
                    <a:pt x="647" y="1048"/>
                  </a:cubicBezTo>
                  <a:cubicBezTo>
                    <a:pt x="647" y="1397"/>
                    <a:pt x="647" y="1397"/>
                    <a:pt x="647" y="1397"/>
                  </a:cubicBezTo>
                  <a:cubicBezTo>
                    <a:pt x="316" y="1438"/>
                    <a:pt x="316" y="1438"/>
                    <a:pt x="316" y="1438"/>
                  </a:cubicBezTo>
                  <a:cubicBezTo>
                    <a:pt x="316" y="1438"/>
                    <a:pt x="316" y="1438"/>
                    <a:pt x="316" y="1438"/>
                  </a:cubicBezTo>
                  <a:close/>
                  <a:moveTo>
                    <a:pt x="887" y="1363"/>
                  </a:moveTo>
                  <a:cubicBezTo>
                    <a:pt x="887" y="692"/>
                    <a:pt x="887" y="692"/>
                    <a:pt x="887" y="692"/>
                  </a:cubicBezTo>
                  <a:cubicBezTo>
                    <a:pt x="1224" y="644"/>
                    <a:pt x="1224" y="644"/>
                    <a:pt x="1224" y="644"/>
                  </a:cubicBezTo>
                  <a:cubicBezTo>
                    <a:pt x="1224" y="1315"/>
                    <a:pt x="1224" y="1315"/>
                    <a:pt x="1224" y="1315"/>
                  </a:cubicBezTo>
                  <a:cubicBezTo>
                    <a:pt x="887" y="1363"/>
                    <a:pt x="887" y="1363"/>
                    <a:pt x="887" y="1363"/>
                  </a:cubicBezTo>
                  <a:cubicBezTo>
                    <a:pt x="887" y="1363"/>
                    <a:pt x="887" y="1363"/>
                    <a:pt x="887" y="1363"/>
                  </a:cubicBezTo>
                  <a:close/>
                  <a:moveTo>
                    <a:pt x="1465" y="1281"/>
                  </a:moveTo>
                  <a:cubicBezTo>
                    <a:pt x="1465" y="288"/>
                    <a:pt x="1465" y="288"/>
                    <a:pt x="1465" y="288"/>
                  </a:cubicBezTo>
                  <a:cubicBezTo>
                    <a:pt x="1795" y="240"/>
                    <a:pt x="1795" y="240"/>
                    <a:pt x="1795" y="240"/>
                  </a:cubicBezTo>
                  <a:cubicBezTo>
                    <a:pt x="1795" y="1233"/>
                    <a:pt x="1795" y="1233"/>
                    <a:pt x="1795" y="1233"/>
                  </a:cubicBezTo>
                  <a:cubicBezTo>
                    <a:pt x="1465" y="1281"/>
                    <a:pt x="1465" y="1281"/>
                    <a:pt x="1465" y="1281"/>
                  </a:cubicBezTo>
                  <a:cubicBezTo>
                    <a:pt x="1465" y="1281"/>
                    <a:pt x="1465" y="1281"/>
                    <a:pt x="1465" y="1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3565A"/>
                </a:solidFill>
              </a:endParaRPr>
            </a:p>
          </p:txBody>
        </p:sp>
        <p:sp>
          <p:nvSpPr>
            <p:cNvPr id="74" name="Freeform 43"/>
            <p:cNvSpPr>
              <a:spLocks/>
            </p:cNvSpPr>
            <p:nvPr/>
          </p:nvSpPr>
          <p:spPr bwMode="auto">
            <a:xfrm>
              <a:off x="3841809" y="2393732"/>
              <a:ext cx="425318" cy="294982"/>
            </a:xfrm>
            <a:custGeom>
              <a:avLst/>
              <a:gdLst>
                <a:gd name="T0" fmla="*/ 1666 w 1666"/>
                <a:gd name="T1" fmla="*/ 0 h 1156"/>
                <a:gd name="T2" fmla="*/ 960 w 1666"/>
                <a:gd name="T3" fmla="*/ 179 h 1156"/>
                <a:gd name="T4" fmla="*/ 1241 w 1666"/>
                <a:gd name="T5" fmla="*/ 331 h 1156"/>
                <a:gd name="T6" fmla="*/ 0 w 1666"/>
                <a:gd name="T7" fmla="*/ 1156 h 1156"/>
                <a:gd name="T8" fmla="*/ 795 w 1666"/>
                <a:gd name="T9" fmla="*/ 957 h 1156"/>
                <a:gd name="T10" fmla="*/ 1426 w 1666"/>
                <a:gd name="T11" fmla="*/ 482 h 1156"/>
                <a:gd name="T12" fmla="*/ 1632 w 1666"/>
                <a:gd name="T13" fmla="*/ 737 h 1156"/>
                <a:gd name="T14" fmla="*/ 1666 w 1666"/>
                <a:gd name="T15" fmla="*/ 0 h 1156"/>
                <a:gd name="T16" fmla="*/ 1666 w 1666"/>
                <a:gd name="T17" fmla="*/ 0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6" h="1156">
                  <a:moveTo>
                    <a:pt x="1666" y="0"/>
                  </a:moveTo>
                  <a:cubicBezTo>
                    <a:pt x="960" y="179"/>
                    <a:pt x="960" y="179"/>
                    <a:pt x="960" y="179"/>
                  </a:cubicBezTo>
                  <a:cubicBezTo>
                    <a:pt x="1241" y="331"/>
                    <a:pt x="1241" y="331"/>
                    <a:pt x="1241" y="331"/>
                  </a:cubicBezTo>
                  <a:cubicBezTo>
                    <a:pt x="960" y="750"/>
                    <a:pt x="521" y="1039"/>
                    <a:pt x="0" y="1156"/>
                  </a:cubicBezTo>
                  <a:cubicBezTo>
                    <a:pt x="267" y="1129"/>
                    <a:pt x="542" y="1074"/>
                    <a:pt x="795" y="957"/>
                  </a:cubicBezTo>
                  <a:cubicBezTo>
                    <a:pt x="1035" y="840"/>
                    <a:pt x="1248" y="668"/>
                    <a:pt x="1426" y="482"/>
                  </a:cubicBezTo>
                  <a:cubicBezTo>
                    <a:pt x="1632" y="737"/>
                    <a:pt x="1632" y="737"/>
                    <a:pt x="1632" y="737"/>
                  </a:cubicBezTo>
                  <a:cubicBezTo>
                    <a:pt x="1666" y="0"/>
                    <a:pt x="1666" y="0"/>
                    <a:pt x="1666" y="0"/>
                  </a:cubicBezTo>
                  <a:cubicBezTo>
                    <a:pt x="1666" y="0"/>
                    <a:pt x="1666" y="0"/>
                    <a:pt x="1666" y="0"/>
                  </a:cubicBezTo>
                  <a:close/>
                </a:path>
              </a:pathLst>
            </a:custGeom>
            <a:solidFill>
              <a:srgbClr val="B1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3565A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15315" y="2909917"/>
            <a:ext cx="1596328" cy="2333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1" dirty="0">
                <a:solidFill>
                  <a:prstClr val="white"/>
                </a:solidFill>
                <a:cs typeface="Arial" pitchFamily="34" charset="0"/>
              </a:rPr>
              <a:t>Faster Value Delivery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324130" y="5352401"/>
            <a:ext cx="1753657" cy="2461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  <a:cs typeface="Arial" pitchFamily="34" charset="0"/>
              </a:rPr>
              <a:t>Single Source of Truth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694000" y="4171039"/>
            <a:ext cx="1146553" cy="2461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1" dirty="0" smtClean="0">
                <a:solidFill>
                  <a:prstClr val="white"/>
                </a:solidFill>
                <a:cs typeface="Arial" pitchFamily="34" charset="0"/>
              </a:rPr>
              <a:t>Reduce Cost</a:t>
            </a:r>
          </a:p>
        </p:txBody>
      </p:sp>
    </p:spTree>
    <p:extLst>
      <p:ext uri="{BB962C8B-B14F-4D97-AF65-F5344CB8AC3E}">
        <p14:creationId xmlns:p14="http://schemas.microsoft.com/office/powerpoint/2010/main" val="3823654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a typeface="Geneva" charset="-128"/>
              </a:rPr>
              <a:t>OCM ATDD </a:t>
            </a:r>
            <a:r>
              <a:rPr lang="en-US" altLang="en-US" dirty="0" smtClean="0">
                <a:ea typeface="Geneva" charset="-128"/>
              </a:rPr>
              <a:t>- </a:t>
            </a:r>
            <a:r>
              <a:rPr lang="en-US" dirty="0" smtClean="0"/>
              <a:t>Project structure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04" y="977389"/>
            <a:ext cx="3848471" cy="462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55128" y="1191145"/>
            <a:ext cx="4227615" cy="36813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Utils</a:t>
            </a:r>
            <a:endParaRPr lang="en-US" sz="12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Globals</a:t>
            </a: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 - constants for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SeleniumUtils</a:t>
            </a: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 - browser and platform </a:t>
            </a:r>
            <a:r>
              <a:rPr lang="en-US" sz="1200" dirty="0" err="1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configs</a:t>
            </a:r>
            <a:endParaRPr lang="en-US" sz="12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TestUtils</a:t>
            </a: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 -  base selenium actions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DAO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Database connectivity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Data access methods </a:t>
            </a:r>
          </a:p>
          <a:p>
            <a:pPr lvl="1"/>
            <a:endParaRPr lang="en-US" sz="12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Resources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Feature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Config</a:t>
            </a:r>
            <a:r>
              <a:rPr lang="en-US" sz="1200" dirty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-</a:t>
            </a: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files for connections, browsers, user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Mocked test data in excel/ datasheet</a:t>
            </a:r>
          </a:p>
          <a:p>
            <a:pPr lvl="1"/>
            <a:endParaRPr lang="en-US" sz="12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Page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Step Definitions</a:t>
            </a:r>
          </a:p>
          <a:p>
            <a:pPr lvl="1"/>
            <a:endParaRPr lang="en-US" sz="1200" dirty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endParaRPr lang="en-US" sz="12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75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 file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76" y="1864425"/>
            <a:ext cx="5070763" cy="365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0628" y="997529"/>
            <a:ext cx="7363969" cy="7718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Feature files are based on Rally acceptance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Contains positive, negative and edge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Tagged with different </a:t>
            </a:r>
            <a:r>
              <a:rPr lang="en-US" sz="1400" b="1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tags</a:t>
            </a: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 for tracking, identifying functionality, dependencies etc.</a:t>
            </a:r>
          </a:p>
        </p:txBody>
      </p:sp>
    </p:spTree>
    <p:extLst>
      <p:ext uri="{BB962C8B-B14F-4D97-AF65-F5344CB8AC3E}">
        <p14:creationId xmlns:p14="http://schemas.microsoft.com/office/powerpoint/2010/main" val="4075696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definition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030868"/>
            <a:ext cx="6877050" cy="1390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3511451"/>
            <a:ext cx="6915150" cy="2224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123950" y="3273879"/>
            <a:ext cx="714375" cy="1457325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61974" y="1033632"/>
            <a:ext cx="75921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</a:rPr>
              <a:t>Step definitions are further grouped into step definition classes according to page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</a:rPr>
              <a:t>Step definition </a:t>
            </a:r>
            <a:r>
              <a:rPr lang="en-US" sz="1400" dirty="0">
                <a:solidFill>
                  <a:srgbClr val="E87722"/>
                </a:solidFill>
              </a:rPr>
              <a:t>class extend </a:t>
            </a:r>
            <a:r>
              <a:rPr lang="en-US" sz="1400" dirty="0" smtClean="0">
                <a:solidFill>
                  <a:srgbClr val="E87722"/>
                </a:solidFill>
              </a:rPr>
              <a:t>test base class.  Test base class contains objects created for all page classes, so step definition have access.</a:t>
            </a:r>
          </a:p>
        </p:txBody>
      </p:sp>
    </p:spTree>
    <p:extLst>
      <p:ext uri="{BB962C8B-B14F-4D97-AF65-F5344CB8AC3E}">
        <p14:creationId xmlns:p14="http://schemas.microsoft.com/office/powerpoint/2010/main" val="251073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Page Object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" y="4009535"/>
            <a:ext cx="4819589" cy="83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4" y="2124074"/>
            <a:ext cx="4032249" cy="288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3336966" y="3004457"/>
            <a:ext cx="1882734" cy="1422822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3022" y="1116173"/>
            <a:ext cx="8095959" cy="10079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Page class corresponds to web page, which contains: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locators – </a:t>
            </a:r>
            <a:r>
              <a:rPr lang="en-US" sz="1400" dirty="0" err="1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css</a:t>
            </a: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 selector and </a:t>
            </a:r>
            <a:r>
              <a:rPr lang="en-US" sz="1400" dirty="0" err="1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Xpath</a:t>
            </a:r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action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validation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010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8" y="3384468"/>
            <a:ext cx="3826036" cy="89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Hooks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2578" y="1032431"/>
            <a:ext cx="74619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</a:rPr>
              <a:t>Hooks can be used for Before and After execution of every scenario.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</a:rPr>
              <a:t>You can limit execution of hooks to certain scenarios by tag in annotation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49" y="1743128"/>
            <a:ext cx="61150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450" y="2967408"/>
            <a:ext cx="62484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915" y="4484410"/>
            <a:ext cx="4466056" cy="124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1852551" y="3248078"/>
            <a:ext cx="970364" cy="492649"/>
          </a:xfrm>
          <a:prstGeom prst="straightConnector1">
            <a:avLst/>
          </a:prstGeom>
          <a:ln w="19050">
            <a:solidFill>
              <a:srgbClr val="A22B3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3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Execution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727" y="1155939"/>
            <a:ext cx="7953556" cy="9057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Tagging feature file with particular tag for acceptance, common for all accepted feature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Dynamically generating runner classes per feature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Each runner class will execute in parallel (Sauce Labs), and generate JSON report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Report files are fed into cucumber-</a:t>
            </a:r>
            <a:r>
              <a:rPr lang="en-US" sz="1400" dirty="0" err="1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jvm</a:t>
            </a: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 plugin, to generate final HTML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76393"/>
            <a:ext cx="6174716" cy="126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05" y="3666029"/>
            <a:ext cx="1371991" cy="2091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189" y="3666029"/>
            <a:ext cx="1712320" cy="208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73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9727" y="1155939"/>
            <a:ext cx="7953556" cy="13350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Job name in Sauce Labs are based on feature/user story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Cross browser, cross platform and mobile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Recording and live test executions are available, which helps in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Use of specific screen resolutions and time zones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Using ~70 concurrent sessions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rgbClr val="E8772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27068" y="2490952"/>
            <a:ext cx="5943600" cy="29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53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Rally - Test cases and status update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0895" y="889454"/>
            <a:ext cx="84799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</a:rPr>
              <a:t>Rally test cases are created from scenarios in feature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</a:rPr>
              <a:t>Rally test case IDs are updated in scenario title (TC283037)</a:t>
            </a:r>
            <a:endParaRPr lang="en-US" sz="1400" dirty="0">
              <a:solidFill>
                <a:srgbClr val="E8772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E87722"/>
                </a:solidFill>
              </a:rPr>
              <a:t>Rally is updated automatically from test execution for latest pass/fail result</a:t>
            </a:r>
            <a:endParaRPr lang="en-US" sz="1400" dirty="0">
              <a:solidFill>
                <a:srgbClr val="E87722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5" y="3952554"/>
            <a:ext cx="7877107" cy="1842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5" y="1767067"/>
            <a:ext cx="4848386" cy="218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937" y="2985210"/>
            <a:ext cx="721042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61553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ATDD, TDD and CI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6379027" y="3335669"/>
            <a:ext cx="1584759" cy="2178150"/>
            <a:chOff x="6242342" y="1916744"/>
            <a:chExt cx="1792092" cy="2302831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6242342" y="3174942"/>
              <a:ext cx="1792092" cy="1044633"/>
            </a:xfrm>
            <a:prstGeom prst="roundRect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Test Execution</a:t>
              </a:r>
              <a:endParaRPr lang="en-US" sz="1000" dirty="0">
                <a:solidFill>
                  <a:srgbClr val="FFFFFF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2" idx="2"/>
              <a:endCxn id="15" idx="0"/>
            </p:cNvCxnSpPr>
            <p:nvPr/>
          </p:nvCxnSpPr>
          <p:spPr bwMode="auto">
            <a:xfrm flipH="1">
              <a:off x="7138388" y="1916744"/>
              <a:ext cx="9888" cy="1258198"/>
            </a:xfrm>
            <a:prstGeom prst="straightConnector1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solidFill>
                <a:srgbClr val="0C0D0E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8" name="Group 57"/>
          <p:cNvGrpSpPr/>
          <p:nvPr/>
        </p:nvGrpSpPr>
        <p:grpSpPr>
          <a:xfrm>
            <a:off x="3797415" y="4276305"/>
            <a:ext cx="2581613" cy="839877"/>
            <a:chOff x="8268984" y="4573823"/>
            <a:chExt cx="2581613" cy="839877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8268984" y="4573823"/>
              <a:ext cx="1306847" cy="839877"/>
            </a:xfrm>
            <a:prstGeom prst="roundRect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Test results / </a:t>
              </a:r>
            </a:p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 smtClean="0">
                  <a:solidFill>
                    <a:srgbClr val="FFFFFF"/>
                  </a:solidFill>
                </a:rPr>
                <a:t>Build Dashboard</a:t>
              </a:r>
              <a:endParaRPr lang="en-US" sz="10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21" name="Straight Arrow Connector 20"/>
            <p:cNvCxnSpPr>
              <a:endCxn id="19" idx="3"/>
            </p:cNvCxnSpPr>
            <p:nvPr/>
          </p:nvCxnSpPr>
          <p:spPr bwMode="auto">
            <a:xfrm flipH="1">
              <a:off x="9575831" y="4993762"/>
              <a:ext cx="1274766" cy="0"/>
            </a:xfrm>
            <a:prstGeom prst="straightConnector1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solidFill>
                <a:srgbClr val="0C0D0E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1663734" y="2416521"/>
            <a:ext cx="656843" cy="988068"/>
            <a:chOff x="1788301" y="2692979"/>
            <a:chExt cx="340146" cy="820436"/>
          </a:xfrm>
        </p:grpSpPr>
        <p:cxnSp>
          <p:nvCxnSpPr>
            <p:cNvPr id="24" name="Straight Arrow Connector 23"/>
            <p:cNvCxnSpPr/>
            <p:nvPr/>
          </p:nvCxnSpPr>
          <p:spPr bwMode="auto">
            <a:xfrm flipV="1">
              <a:off x="1788301" y="2692979"/>
              <a:ext cx="340146" cy="435366"/>
            </a:xfrm>
            <a:prstGeom prst="straightConnector1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solidFill>
                <a:srgbClr val="0C0D0E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>
              <a:off x="1788301" y="3107420"/>
              <a:ext cx="307745" cy="405995"/>
            </a:xfrm>
            <a:prstGeom prst="straightConnector1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solidFill>
                <a:srgbClr val="0C0D0E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6" name="Group 55"/>
          <p:cNvGrpSpPr/>
          <p:nvPr/>
        </p:nvGrpSpPr>
        <p:grpSpPr>
          <a:xfrm>
            <a:off x="6189148" y="2320954"/>
            <a:ext cx="2191626" cy="1014714"/>
            <a:chOff x="6086733" y="1881520"/>
            <a:chExt cx="2191626" cy="1014714"/>
          </a:xfrm>
        </p:grpSpPr>
        <p:sp>
          <p:nvSpPr>
            <p:cNvPr id="12" name="TextBox 11"/>
            <p:cNvSpPr txBox="1"/>
            <p:nvPr/>
          </p:nvSpPr>
          <p:spPr>
            <a:xfrm>
              <a:off x="6086733" y="2650013"/>
              <a:ext cx="2191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srgbClr val="63666A"/>
                  </a:solidFill>
                </a:rPr>
                <a:t>Continuous Integration (Jenkins)</a:t>
              </a:r>
              <a:endParaRPr lang="en-US" sz="1000" b="1" dirty="0">
                <a:solidFill>
                  <a:srgbClr val="63666A"/>
                </a:solidFill>
              </a:endParaRPr>
            </a:p>
          </p:txBody>
        </p:sp>
        <p:pic>
          <p:nvPicPr>
            <p:cNvPr id="29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979" y="1881520"/>
              <a:ext cx="888106" cy="826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39"/>
          <p:cNvGrpSpPr/>
          <p:nvPr/>
        </p:nvGrpSpPr>
        <p:grpSpPr>
          <a:xfrm>
            <a:off x="448345" y="2439088"/>
            <a:ext cx="1216723" cy="816079"/>
            <a:chOff x="417960" y="2760900"/>
            <a:chExt cx="1216723" cy="816079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11" y="3046283"/>
              <a:ext cx="906820" cy="530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ounded Rectangle 36"/>
            <p:cNvSpPr/>
            <p:nvPr/>
          </p:nvSpPr>
          <p:spPr bwMode="auto">
            <a:xfrm>
              <a:off x="417960" y="2760900"/>
              <a:ext cx="1216723" cy="550731"/>
            </a:xfrm>
            <a:prstGeom prst="roundRect">
              <a:avLst/>
            </a:prstGeom>
            <a:gradFill rotWithShape="1">
              <a:gsLst>
                <a:gs pos="100000">
                  <a:schemeClr val="accent1">
                    <a:gamma/>
                    <a:tint val="80000"/>
                    <a:invGamma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 smtClean="0"/>
                <a:t>Gherkin with </a:t>
              </a:r>
              <a:r>
                <a:rPr lang="en-US" sz="1000" b="1" dirty="0" err="1" smtClean="0"/>
                <a:t>SbE</a:t>
              </a:r>
              <a:endParaRPr lang="en-US" sz="1000" b="1" dirty="0" smtClean="0"/>
            </a:p>
            <a:p>
              <a:r>
                <a:rPr lang="en-US" sz="1000" dirty="0">
                  <a:solidFill>
                    <a:srgbClr val="0C0D0E"/>
                  </a:solidFill>
                </a:rPr>
                <a:t>(User Stories and </a:t>
              </a:r>
              <a:endParaRPr lang="en-US" sz="1000" dirty="0" smtClean="0">
                <a:solidFill>
                  <a:srgbClr val="0C0D0E"/>
                </a:solidFill>
              </a:endParaRPr>
            </a:p>
            <a:p>
              <a:r>
                <a:rPr lang="en-US" sz="1000" dirty="0" smtClean="0">
                  <a:solidFill>
                    <a:srgbClr val="0C0D0E"/>
                  </a:solidFill>
                </a:rPr>
                <a:t>Acceptance </a:t>
              </a:r>
              <a:r>
                <a:rPr lang="en-US" sz="1000" dirty="0">
                  <a:solidFill>
                    <a:srgbClr val="0C0D0E"/>
                  </a:solidFill>
                </a:rPr>
                <a:t>Criteria)</a:t>
              </a:r>
              <a:endParaRPr lang="en-US" sz="1000" dirty="0">
                <a:solidFill>
                  <a:srgbClr val="63666A"/>
                </a:solidFill>
              </a:endParaRPr>
            </a:p>
            <a:p>
              <a:pPr algn="ctr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00" b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62640" y="1360849"/>
            <a:ext cx="950901" cy="863638"/>
            <a:chOff x="670784" y="1751945"/>
            <a:chExt cx="950901" cy="863638"/>
          </a:xfrm>
        </p:grpSpPr>
        <p:sp>
          <p:nvSpPr>
            <p:cNvPr id="35" name="TextBox 34"/>
            <p:cNvSpPr txBox="1"/>
            <p:nvPr/>
          </p:nvSpPr>
          <p:spPr>
            <a:xfrm>
              <a:off x="670784" y="1751945"/>
              <a:ext cx="9509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srgbClr val="63666A"/>
                  </a:solidFill>
                </a:rPr>
                <a:t>Scrum Team</a:t>
              </a:r>
              <a:endParaRPr lang="en-US" sz="1000" b="1" dirty="0">
                <a:solidFill>
                  <a:srgbClr val="63666A"/>
                </a:solidFill>
              </a:endParaRPr>
            </a:p>
          </p:txBody>
        </p:sp>
        <p:pic>
          <p:nvPicPr>
            <p:cNvPr id="5123" name="Picture 3" descr="C:\Users\mshah108\AppData\Local\Microsoft\Windows\Temporary Internet Files\Content.IE5\YUZ54AA1\large-Abstract-person-66.6-10974[1].gif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893" y="2196783"/>
              <a:ext cx="360000" cy="41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3" descr="C:\Users\mshah108\AppData\Local\Microsoft\Windows\Temporary Internet Files\Content.IE5\YUZ54AA1\large-Abstract-person-66.6-10974[1]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  <a14:imgEffect>
                        <a14:saturation sat="1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40" y="1987383"/>
              <a:ext cx="360000" cy="41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3" descr="C:\Users\mshah108\AppData\Local\Microsoft\Windows\Temporary Internet Files\Content.IE5\YUZ54AA1\large-Abstract-person-66.6-10974[1].gif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801" y="1923261"/>
              <a:ext cx="360000" cy="41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/>
          <p:cNvGrpSpPr/>
          <p:nvPr/>
        </p:nvGrpSpPr>
        <p:grpSpPr>
          <a:xfrm>
            <a:off x="2210023" y="2541221"/>
            <a:ext cx="2625153" cy="1400489"/>
            <a:chOff x="1951801" y="2828312"/>
            <a:chExt cx="2625153" cy="1400489"/>
          </a:xfrm>
        </p:grpSpPr>
        <p:sp>
          <p:nvSpPr>
            <p:cNvPr id="9" name="TextBox 8"/>
            <p:cNvSpPr txBox="1"/>
            <p:nvPr/>
          </p:nvSpPr>
          <p:spPr>
            <a:xfrm>
              <a:off x="1951801" y="3982580"/>
              <a:ext cx="7537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QA/SDET</a:t>
              </a:r>
              <a:endParaRPr lang="en-US" sz="1000" b="1" dirty="0"/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V="1">
              <a:off x="3166029" y="2828312"/>
              <a:ext cx="1409218" cy="924173"/>
            </a:xfrm>
            <a:prstGeom prst="straightConnector1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solidFill>
                <a:srgbClr val="0C0D0E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 rot="19602780">
              <a:off x="3307055" y="3282663"/>
              <a:ext cx="12698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Check in </a:t>
              </a:r>
            </a:p>
            <a:p>
              <a:r>
                <a:rPr lang="en-US" sz="1000" b="1" dirty="0" smtClean="0"/>
                <a:t>Acceptance Tests</a:t>
              </a:r>
              <a:endParaRPr lang="en-US" sz="1000" b="1" dirty="0"/>
            </a:p>
          </p:txBody>
        </p:sp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558" y="3691680"/>
              <a:ext cx="683471" cy="27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3" descr="C:\Users\mshah108\AppData\Local\Microsoft\Windows\Temporary Internet Files\Content.IE5\YUZ54AA1\large-Abstract-person-66.6-10974[1].gif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046" y="3545967"/>
              <a:ext cx="360000" cy="41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2320578" y="1550130"/>
            <a:ext cx="2512891" cy="1114202"/>
            <a:chOff x="2062356" y="1837221"/>
            <a:chExt cx="2512891" cy="1114202"/>
          </a:xfrm>
        </p:grpSpPr>
        <p:sp>
          <p:nvSpPr>
            <p:cNvPr id="5" name="TextBox 4"/>
            <p:cNvSpPr txBox="1"/>
            <p:nvPr/>
          </p:nvSpPr>
          <p:spPr>
            <a:xfrm>
              <a:off x="2062356" y="2705202"/>
              <a:ext cx="4475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srgbClr val="63666A"/>
                  </a:solidFill>
                </a:rPr>
                <a:t>DEV</a:t>
              </a:r>
              <a:endParaRPr lang="en-US" sz="1000" b="1" dirty="0">
                <a:solidFill>
                  <a:srgbClr val="63666A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>
              <a:off x="3060783" y="2362554"/>
              <a:ext cx="1415967" cy="0"/>
            </a:xfrm>
            <a:prstGeom prst="straightConnector1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solidFill>
                <a:srgbClr val="0C0D0E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" name="TextBox 6"/>
            <p:cNvSpPr txBox="1"/>
            <p:nvPr/>
          </p:nvSpPr>
          <p:spPr>
            <a:xfrm>
              <a:off x="3047669" y="1837221"/>
              <a:ext cx="15275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rgbClr val="63666A"/>
                  </a:solidFill>
                </a:rPr>
                <a:t>Check in </a:t>
              </a:r>
            </a:p>
            <a:p>
              <a:r>
                <a:rPr lang="en-US" sz="1000" b="1" dirty="0" smtClean="0">
                  <a:solidFill>
                    <a:srgbClr val="63666A"/>
                  </a:solidFill>
                </a:rPr>
                <a:t>Unit </a:t>
              </a:r>
              <a:r>
                <a:rPr lang="en-US" sz="1000" b="1" dirty="0" smtClean="0"/>
                <a:t>Tests</a:t>
              </a:r>
              <a:r>
                <a:rPr lang="en-US" sz="1000" b="1" dirty="0" smtClean="0">
                  <a:solidFill>
                    <a:srgbClr val="63666A"/>
                  </a:solidFill>
                </a:rPr>
                <a:t> + Code</a:t>
              </a:r>
              <a:endParaRPr lang="en-US" sz="1000" b="1" dirty="0">
                <a:solidFill>
                  <a:srgbClr val="63666A"/>
                </a:solidFill>
              </a:endParaRPr>
            </a:p>
          </p:txBody>
        </p:sp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178" y="2122617"/>
              <a:ext cx="369866" cy="344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3" descr="C:\Users\mshah108\AppData\Local\Microsoft\Windows\Temporary Internet Files\Content.IE5\YUZ54AA1\large-Abstract-person-66.6-10974[1].gif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6135" y="2274179"/>
              <a:ext cx="360000" cy="41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tdd red green refactor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0631" y="2467402"/>
              <a:ext cx="513642" cy="474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1056707" y="3255167"/>
            <a:ext cx="5322321" cy="2381762"/>
            <a:chOff x="1056707" y="3255167"/>
            <a:chExt cx="5322321" cy="2381762"/>
          </a:xfrm>
        </p:grpSpPr>
        <p:cxnSp>
          <p:nvCxnSpPr>
            <p:cNvPr id="8" name="Elbow Connector 7"/>
            <p:cNvCxnSpPr>
              <a:endCxn id="26" idx="2"/>
            </p:cNvCxnSpPr>
            <p:nvPr/>
          </p:nvCxnSpPr>
          <p:spPr bwMode="auto">
            <a:xfrm rot="10800000">
              <a:off x="1056707" y="3255167"/>
              <a:ext cx="5322321" cy="2135540"/>
            </a:xfrm>
            <a:prstGeom prst="bentConnector2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solidFill>
                <a:srgbClr val="000000"/>
              </a:solidFill>
              <a:prstDash val="dashDot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2364357" y="5390708"/>
              <a:ext cx="11865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Updates to Rally</a:t>
              </a:r>
              <a:endParaRPr lang="en-US" sz="1000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92744" y="2223892"/>
            <a:ext cx="2426429" cy="432305"/>
            <a:chOff x="4892744" y="2223892"/>
            <a:chExt cx="2426429" cy="432305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>
              <a:off x="6098280" y="2656197"/>
              <a:ext cx="1220893" cy="0"/>
            </a:xfrm>
            <a:prstGeom prst="straightConnector1">
              <a:avLst/>
            </a:prstGeom>
            <a:gradFill rotWithShape="1">
              <a:gsLst>
                <a:gs pos="0">
                  <a:schemeClr val="accent1">
                    <a:gamma/>
                    <a:tint val="8000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cap="flat" cmpd="sng" algn="ctr">
              <a:solidFill>
                <a:srgbClr val="0C0D0E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6061138" y="2265787"/>
              <a:ext cx="1229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srgbClr val="63666A"/>
                  </a:solidFill>
                </a:rPr>
                <a:t>Change Detected</a:t>
              </a:r>
              <a:endParaRPr lang="en-US" sz="1000" b="1" dirty="0">
                <a:solidFill>
                  <a:srgbClr val="63666A"/>
                </a:solidFill>
              </a:endParaRPr>
            </a:p>
          </p:txBody>
        </p:sp>
        <p:pic>
          <p:nvPicPr>
            <p:cNvPr id="28" name="Picture 5" descr="Logo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2744" y="2476425"/>
              <a:ext cx="1030456" cy="179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262" y="2223892"/>
              <a:ext cx="703215" cy="242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730241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Developing best practice…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323831" y="1187354"/>
            <a:ext cx="6448615" cy="4626592"/>
          </a:xfrm>
        </p:spPr>
        <p:txBody>
          <a:bodyPr/>
          <a:lstStyle/>
          <a:p>
            <a:pPr fontAlgn="ctr"/>
            <a:r>
              <a:rPr lang="en-US" dirty="0" smtClean="0"/>
              <a:t>DOR and DOD updated to support ATDD</a:t>
            </a:r>
          </a:p>
          <a:p>
            <a:pPr fontAlgn="ctr"/>
            <a:r>
              <a:rPr lang="en-US" dirty="0"/>
              <a:t>Consistency across multiple teams in your application/program </a:t>
            </a:r>
          </a:p>
          <a:p>
            <a:pPr fontAlgn="ctr"/>
            <a:r>
              <a:rPr lang="en-US" dirty="0" smtClean="0"/>
              <a:t>Feature </a:t>
            </a:r>
            <a:r>
              <a:rPr lang="en-US" dirty="0"/>
              <a:t>file naming and organization</a:t>
            </a:r>
          </a:p>
          <a:p>
            <a:pPr fontAlgn="ctr"/>
            <a:r>
              <a:rPr lang="en-US" dirty="0"/>
              <a:t>Use of </a:t>
            </a:r>
            <a:r>
              <a:rPr lang="en-US" dirty="0" smtClean="0"/>
              <a:t>tags (</a:t>
            </a:r>
            <a:r>
              <a:rPr lang="en-US" dirty="0"/>
              <a:t>functional areas, environment, smoke-test… Regression) </a:t>
            </a:r>
          </a:p>
          <a:p>
            <a:pPr fontAlgn="ctr"/>
            <a:r>
              <a:rPr lang="en-US" dirty="0" smtClean="0"/>
              <a:t>Reusability </a:t>
            </a:r>
          </a:p>
          <a:p>
            <a:pPr fontAlgn="ctr"/>
            <a:r>
              <a:rPr lang="en-US" dirty="0" smtClean="0"/>
              <a:t>Red-Green-Refactor</a:t>
            </a:r>
          </a:p>
          <a:p>
            <a:pPr fontAlgn="ctr"/>
            <a:r>
              <a:rPr lang="en-US" dirty="0" smtClean="0"/>
              <a:t>Test continuously  </a:t>
            </a:r>
          </a:p>
          <a:p>
            <a:pPr fontAlgn="ctr"/>
            <a:r>
              <a:rPr lang="en-US" dirty="0" smtClean="0"/>
              <a:t>Make scenarios independent, and use of parallelization</a:t>
            </a:r>
            <a:endParaRPr lang="en-US" dirty="0"/>
          </a:p>
          <a:p>
            <a:pPr fontAlgn="ctr"/>
            <a:r>
              <a:rPr lang="en-US" dirty="0" smtClean="0"/>
              <a:t>Collect metrics</a:t>
            </a:r>
          </a:p>
          <a:p>
            <a:pPr fontAlgn="ctr"/>
            <a:r>
              <a:rPr lang="en-US" dirty="0" smtClean="0"/>
              <a:t>Fix failures, maintain it</a:t>
            </a:r>
          </a:p>
          <a:p>
            <a:pPr fontAlgn="ctr"/>
            <a:r>
              <a:rPr lang="en-US" dirty="0" smtClean="0"/>
              <a:t>Automation </a:t>
            </a:r>
            <a:r>
              <a:rPr lang="en-US" dirty="0"/>
              <a:t>= Coding… all practices for coding can apply </a:t>
            </a:r>
            <a:r>
              <a:rPr lang="en-US" dirty="0" smtClean="0"/>
              <a:t>!!</a:t>
            </a:r>
          </a:p>
          <a:p>
            <a:pPr fontAlgn="ctr"/>
            <a:endParaRPr lang="en-US" dirty="0" smtClean="0"/>
          </a:p>
          <a:p>
            <a:pPr fontAlgn="ctr"/>
            <a:endParaRPr lang="en-US" dirty="0" smtClean="0"/>
          </a:p>
          <a:p>
            <a:pPr fontAlgn="ctr"/>
            <a:endParaRPr lang="en-US" dirty="0"/>
          </a:p>
          <a:p>
            <a:pPr lvl="1" fontAlgn="ctr"/>
            <a:endParaRPr lang="en-US" sz="1800" dirty="0" smtClean="0">
              <a:sym typeface="Wingdings" panose="05000000000000000000" pitchFamily="2" charset="2"/>
            </a:endParaRPr>
          </a:p>
          <a:p>
            <a:pPr fontAlgn="ctr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976" y="987971"/>
            <a:ext cx="16954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376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ATDD – Benefits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110877"/>
              </p:ext>
            </p:extLst>
          </p:nvPr>
        </p:nvGraphicFramePr>
        <p:xfrm>
          <a:off x="545910" y="1093985"/>
          <a:ext cx="8079477" cy="460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3159"/>
                <a:gridCol w="2693159"/>
                <a:gridCol w="2693159"/>
              </a:tblGrid>
              <a:tr h="56797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Vanilla Scrum/Agile</a:t>
                      </a:r>
                    </a:p>
                    <a:p>
                      <a:pPr algn="ctr"/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With ATDD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Business Value</a:t>
                      </a:r>
                      <a:endParaRPr lang="en-US" sz="1600" b="1" dirty="0"/>
                    </a:p>
                  </a:txBody>
                  <a:tcPr/>
                </a:tc>
              </a:tr>
              <a:tr h="8071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Emphasis on working</a:t>
                      </a:r>
                      <a:r>
                        <a:rPr lang="en-US" sz="1600" b="0" i="0" u="non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software</a:t>
                      </a:r>
                      <a:endParaRPr lang="en-US" sz="1600" b="0" i="0" u="none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dirty="0" smtClean="0">
                          <a:solidFill>
                            <a:srgbClr val="E87722"/>
                          </a:solidFill>
                        </a:rPr>
                        <a:t>Additional</a:t>
                      </a:r>
                      <a:r>
                        <a:rPr lang="en-US" sz="1600" b="0" i="0" u="none" baseline="0" dirty="0" smtClean="0">
                          <a:solidFill>
                            <a:srgbClr val="E87722"/>
                          </a:solidFill>
                        </a:rPr>
                        <a:t> emphasis on upfront collaboration with DSL - Gherkin</a:t>
                      </a:r>
                      <a:endParaRPr lang="en-US" sz="1600" b="0" i="0" u="none" dirty="0" smtClean="0">
                        <a:solidFill>
                          <a:srgbClr val="E877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baseline="0" dirty="0" smtClean="0"/>
                        <a:t>Agile Transformation, value delivery: “Early alignment of team – PO/BA/SA/QA/Dev”</a:t>
                      </a:r>
                      <a:endParaRPr lang="en-US" sz="1600" b="0" i="0" u="none" dirty="0" smtClean="0"/>
                    </a:p>
                  </a:txBody>
                  <a:tcPr/>
                </a:tc>
              </a:tr>
              <a:tr h="8071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Multiple sources of truth</a:t>
                      </a:r>
                      <a:endParaRPr lang="en-US" sz="16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dirty="0" smtClean="0">
                          <a:solidFill>
                            <a:srgbClr val="E87722"/>
                          </a:solidFill>
                        </a:rPr>
                        <a:t>Single source</a:t>
                      </a:r>
                      <a:r>
                        <a:rPr lang="en-US" sz="1600" b="0" i="0" u="none" baseline="0" dirty="0" smtClean="0">
                          <a:solidFill>
                            <a:srgbClr val="E87722"/>
                          </a:solidFill>
                        </a:rPr>
                        <a:t> of truth in CA Agile/Rally  or  feature file</a:t>
                      </a:r>
                      <a:endParaRPr lang="en-US" sz="1600" b="0" u="none" dirty="0" smtClean="0">
                        <a:solidFill>
                          <a:srgbClr val="E87722"/>
                        </a:solidFill>
                      </a:endParaRPr>
                    </a:p>
                    <a:p>
                      <a:endParaRPr lang="en-US" sz="1600" dirty="0">
                        <a:solidFill>
                          <a:srgbClr val="E877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baseline="0" dirty="0" smtClean="0"/>
                        <a:t>Quality: “Reduced confusion, and overheads”</a:t>
                      </a:r>
                      <a:endParaRPr lang="en-US" sz="1600" b="0" dirty="0" smtClean="0"/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128542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Dev</a:t>
                      </a:r>
                      <a:r>
                        <a:rPr lang="en-US" sz="1600" b="0" i="0" u="non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to QA handoff</a:t>
                      </a:r>
                      <a:endParaRPr lang="en-US" sz="1600" b="0" i="0" u="none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dirty="0" smtClean="0">
                          <a:solidFill>
                            <a:srgbClr val="E87722"/>
                          </a:solidFill>
                        </a:rPr>
                        <a:t>Dev and QA/SDET collaboration</a:t>
                      </a:r>
                    </a:p>
                    <a:p>
                      <a:endParaRPr lang="en-US" sz="1600" dirty="0" smtClean="0">
                        <a:solidFill>
                          <a:srgbClr val="E87722"/>
                        </a:solidFill>
                      </a:endParaRPr>
                    </a:p>
                    <a:p>
                      <a:r>
                        <a:rPr lang="en-US" sz="1600" dirty="0" smtClean="0">
                          <a:solidFill>
                            <a:srgbClr val="E87722"/>
                          </a:solidFill>
                        </a:rPr>
                        <a:t>[</a:t>
                      </a:r>
                      <a:r>
                        <a:rPr lang="en-US" sz="1600" b="0" i="0" u="none" dirty="0" smtClean="0">
                          <a:solidFill>
                            <a:srgbClr val="E87722"/>
                          </a:solidFill>
                        </a:rPr>
                        <a:t>SDET = Software Developer Engineer in Test]</a:t>
                      </a:r>
                      <a:endParaRPr lang="en-US" sz="1600" dirty="0">
                        <a:solidFill>
                          <a:srgbClr val="E877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dirty="0" smtClean="0"/>
                        <a:t>Quality, Speed to market: “Early</a:t>
                      </a:r>
                      <a:r>
                        <a:rPr lang="en-US" sz="1600" b="0" i="0" u="none" baseline="0" dirty="0" smtClean="0"/>
                        <a:t> feedback on application quality”</a:t>
                      </a:r>
                      <a:endParaRPr lang="en-US" sz="1600" b="0" i="0" u="none" dirty="0" smtClean="0"/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104627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Manual</a:t>
                      </a:r>
                      <a:r>
                        <a:rPr lang="en-US" sz="1600" b="0" i="0" u="non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testing in-sprint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or (n-1) sprint</a:t>
                      </a:r>
                      <a:endParaRPr lang="en-US" sz="1600" b="0" i="0" u="none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dirty="0" smtClean="0">
                          <a:solidFill>
                            <a:srgbClr val="E87722"/>
                          </a:solidFill>
                        </a:rPr>
                        <a:t>Automated in-sprint testing </a:t>
                      </a:r>
                      <a:r>
                        <a:rPr lang="en-US" sz="1600" b="0" i="0" u="none" baseline="0" dirty="0" smtClean="0">
                          <a:solidFill>
                            <a:srgbClr val="E87722"/>
                          </a:solidFill>
                        </a:rPr>
                        <a:t>with  continuous integration</a:t>
                      </a:r>
                      <a:endParaRPr lang="en-US" sz="1600" b="0" i="0" u="none" dirty="0" smtClean="0">
                        <a:solidFill>
                          <a:srgbClr val="E87722"/>
                        </a:solidFill>
                      </a:endParaRPr>
                    </a:p>
                    <a:p>
                      <a:endParaRPr lang="en-US" sz="1600" dirty="0">
                        <a:solidFill>
                          <a:srgbClr val="E877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dirty="0" smtClean="0"/>
                        <a:t>Speed to Market, Reduced cost: “Faster</a:t>
                      </a:r>
                      <a:r>
                        <a:rPr lang="en-US" sz="1600" b="0" i="0" u="none" baseline="0" dirty="0" smtClean="0"/>
                        <a:t> and frequent testing in-sprint, reduced overhead”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133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Testimonial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66057" y="1678675"/>
            <a:ext cx="7852230" cy="3854300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rgbClr val="E87722"/>
                </a:solidFill>
              </a:rPr>
              <a:t>Some aspects from A4Me ATDD implementation success story</a:t>
            </a:r>
          </a:p>
          <a:p>
            <a:endParaRPr lang="en-US" dirty="0">
              <a:solidFill>
                <a:srgbClr val="E87722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361603"/>
              </p:ext>
            </p:extLst>
          </p:nvPr>
        </p:nvGraphicFramePr>
        <p:xfrm>
          <a:off x="1444172" y="2298322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ATDD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With ATDD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UAT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3-12 weeks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 sprint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Defect Detection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5-60 days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 2 days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Minutes/</a:t>
                      </a:r>
                      <a:r>
                        <a:rPr lang="en-US" baseline="0" dirty="0" smtClean="0"/>
                        <a:t> hours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Refactor risk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08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24114" y="1146411"/>
            <a:ext cx="7852230" cy="4640240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1400" dirty="0" smtClean="0">
                <a:solidFill>
                  <a:srgbClr val="E87722"/>
                </a:solidFill>
                <a:sym typeface="Wingdings" panose="05000000000000000000" pitchFamily="2" charset="2"/>
              </a:rPr>
              <a:t>Internal</a:t>
            </a:r>
            <a:endParaRPr lang="en-US" sz="1400" dirty="0">
              <a:solidFill>
                <a:srgbClr val="E87722"/>
              </a:solidFill>
              <a:sym typeface="Wingdings" panose="05000000000000000000" pitchFamily="2" charset="2"/>
            </a:endParaRP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OSAM Communities/ 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</a:rPr>
              <a:t>DevOps: 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  <a:hlinkClick r:id="rId2"/>
              </a:rPr>
              <a:t>https</a:t>
            </a:r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  <a:hlinkClick r:id="rId2"/>
              </a:rPr>
              <a:t>://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  <a:hlinkClick r:id="rId2"/>
              </a:rPr>
              <a:t>hubconnect.uhg.com/groups/osam-continuous-delivery-quality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</a:rPr>
              <a:t>  </a:t>
            </a:r>
            <a:endParaRPr lang="en-US" sz="1200" dirty="0">
              <a:solidFill>
                <a:srgbClr val="E87722"/>
              </a:solidFill>
              <a:sym typeface="Wingdings" panose="05000000000000000000" pitchFamily="2" charset="2"/>
            </a:endParaRP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Test 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</a:rPr>
              <a:t>automation and SDET: 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  <a:hlinkClick r:id="rId3"/>
              </a:rPr>
              <a:t>https</a:t>
            </a:r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  <a:hlinkClick r:id="rId3"/>
              </a:rPr>
              <a:t>://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  <a:hlinkClick r:id="rId3"/>
              </a:rPr>
              <a:t>hubconnect.uhg.com/groups/4981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</a:rPr>
              <a:t> </a:t>
            </a:r>
            <a:endParaRPr lang="en-US" sz="1200" dirty="0">
              <a:solidFill>
                <a:srgbClr val="E87722"/>
              </a:solidFill>
              <a:sym typeface="Wingdings" panose="05000000000000000000" pitchFamily="2" charset="2"/>
            </a:endParaRP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Test 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</a:rPr>
              <a:t>transformation </a:t>
            </a:r>
            <a:r>
              <a:rPr lang="en-US" sz="1200" dirty="0" err="1" smtClean="0">
                <a:solidFill>
                  <a:srgbClr val="E87722"/>
                </a:solidFill>
                <a:sym typeface="Wingdings" panose="05000000000000000000" pitchFamily="2" charset="2"/>
              </a:rPr>
              <a:t>CoE</a:t>
            </a:r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: </a:t>
            </a:r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  <a:hlinkClick r:id="rId4"/>
              </a:rPr>
              <a:t>https://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  <a:hlinkClick r:id="rId4"/>
              </a:rPr>
              <a:t>hubconnect.uhg.com/groups/test-transformation-coe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</a:rPr>
              <a:t> </a:t>
            </a:r>
          </a:p>
          <a:p>
            <a:pPr lvl="1" fontAlgn="ctr"/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</a:rPr>
              <a:t>Synergy: 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  <a:hlinkClick r:id="rId5"/>
              </a:rPr>
              <a:t>http</a:t>
            </a:r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  <a:hlinkClick r:id="rId5"/>
              </a:rPr>
              <a:t>://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  <a:hlinkClick r:id="rId5"/>
              </a:rPr>
              <a:t>wiki.optum.com/display/OTSTC/Synergy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</a:rPr>
              <a:t> </a:t>
            </a:r>
            <a:endParaRPr lang="en-US" sz="1200" dirty="0">
              <a:solidFill>
                <a:srgbClr val="E87722"/>
              </a:solidFill>
              <a:sym typeface="Wingdings" panose="05000000000000000000" pitchFamily="2" charset="2"/>
            </a:endParaRP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Learn source - Acceptance Test Driven </a:t>
            </a:r>
            <a:r>
              <a:rPr lang="en-US" sz="1200" dirty="0" smtClean="0">
                <a:solidFill>
                  <a:srgbClr val="E87722"/>
                </a:solidFill>
                <a:sym typeface="Wingdings" panose="05000000000000000000" pitchFamily="2" charset="2"/>
              </a:rPr>
              <a:t>Development</a:t>
            </a:r>
          </a:p>
          <a:p>
            <a:pPr marL="0" indent="0" fontAlgn="ctr">
              <a:buNone/>
            </a:pPr>
            <a:r>
              <a:rPr lang="en-US" sz="1400" dirty="0" smtClean="0">
                <a:solidFill>
                  <a:srgbClr val="E87722"/>
                </a:solidFill>
                <a:sym typeface="Wingdings" panose="05000000000000000000" pitchFamily="2" charset="2"/>
              </a:rPr>
              <a:t>*For </a:t>
            </a:r>
            <a:r>
              <a:rPr lang="en-US" sz="1400" dirty="0">
                <a:solidFill>
                  <a:srgbClr val="E87722"/>
                </a:solidFill>
                <a:sym typeface="Wingdings" panose="05000000000000000000" pitchFamily="2" charset="2"/>
              </a:rPr>
              <a:t>coaching </a:t>
            </a:r>
            <a:r>
              <a:rPr lang="en-US" sz="1400" dirty="0" smtClean="0">
                <a:solidFill>
                  <a:srgbClr val="E87722"/>
                </a:solidFill>
                <a:sym typeface="Wingdings" panose="05000000000000000000" pitchFamily="2" charset="2"/>
              </a:rPr>
              <a:t>help contact Magnus Hedemark</a:t>
            </a:r>
          </a:p>
          <a:p>
            <a:pPr marL="0" indent="0" fontAlgn="ctr">
              <a:buNone/>
            </a:pPr>
            <a:endParaRPr lang="en-US" sz="1400" dirty="0" smtClean="0">
              <a:solidFill>
                <a:srgbClr val="E87722"/>
              </a:solidFill>
            </a:endParaRPr>
          </a:p>
          <a:p>
            <a:pPr fontAlgn="ctr"/>
            <a:r>
              <a:rPr lang="en-US" sz="1400" dirty="0" smtClean="0">
                <a:solidFill>
                  <a:srgbClr val="E87722"/>
                </a:solidFill>
                <a:sym typeface="Wingdings" panose="05000000000000000000" pitchFamily="2" charset="2"/>
              </a:rPr>
              <a:t>External</a:t>
            </a:r>
            <a:endParaRPr lang="en-US" sz="1400" dirty="0">
              <a:solidFill>
                <a:srgbClr val="E87722"/>
              </a:solidFill>
              <a:sym typeface="Wingdings" panose="05000000000000000000" pitchFamily="2" charset="2"/>
            </a:endParaRP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https://dannorth.net/introducing-bdd/</a:t>
            </a: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https://dannorth.net/whats-in-a-story/</a:t>
            </a: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https://github.com/cucumber/cucumber/wiki</a:t>
            </a: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https://cucumber.io/</a:t>
            </a: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http://docs.behat.org/en/v2.5/guides/1.gherkin.html</a:t>
            </a: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https://www.thoughtworks.com/insights/blog/specification-example </a:t>
            </a: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https://blog.engineyard.com/2009/15-expert-tips-for-using-cucumber</a:t>
            </a:r>
          </a:p>
          <a:p>
            <a:pPr lvl="1" fontAlgn="ctr"/>
            <a:r>
              <a:rPr lang="en-US" sz="1200" dirty="0">
                <a:solidFill>
                  <a:srgbClr val="E87722"/>
                </a:solidFill>
                <a:sym typeface="Wingdings" panose="05000000000000000000" pitchFamily="2" charset="2"/>
              </a:rPr>
              <a:t>http://toolsqa.com/cucumber/ </a:t>
            </a:r>
          </a:p>
          <a:p>
            <a:pPr marL="228600" lvl="1" indent="0" fontAlgn="ctr">
              <a:buNone/>
            </a:pPr>
            <a:endParaRPr lang="en-US" sz="1400" dirty="0">
              <a:solidFill>
                <a:srgbClr val="E87722"/>
              </a:solidFill>
            </a:endParaRPr>
          </a:p>
          <a:p>
            <a:pPr lvl="1" fontAlgn="ctr"/>
            <a:endParaRPr lang="en-US" sz="1400" dirty="0">
              <a:sym typeface="Wingdings" panose="05000000000000000000" pitchFamily="2" charset="2"/>
            </a:endParaRPr>
          </a:p>
          <a:p>
            <a:pPr lvl="1" fontAlgn="ctr"/>
            <a:endParaRPr lang="en-US" sz="1400" dirty="0">
              <a:sym typeface="Wingdings" panose="05000000000000000000" pitchFamily="2" charset="2"/>
            </a:endParaRPr>
          </a:p>
          <a:p>
            <a:pPr marL="228600" lvl="1" indent="0" fontAlgn="ctr">
              <a:buNone/>
            </a:pPr>
            <a:endParaRPr lang="en-US" sz="1400" dirty="0">
              <a:sym typeface="Wingdings" panose="05000000000000000000" pitchFamily="2" charset="2"/>
            </a:endParaRPr>
          </a:p>
          <a:p>
            <a:pPr fontAlgn="ctr"/>
            <a:endParaRPr lang="en-US" sz="1400" dirty="0"/>
          </a:p>
          <a:p>
            <a:pPr marL="342900" indent="-342900">
              <a:buAutoNum type="arabicPeriod"/>
            </a:pPr>
            <a:endParaRPr lang="en-US" sz="1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571" y="3724267"/>
            <a:ext cx="1645773" cy="18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089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343400" y="2008433"/>
            <a:ext cx="45719" cy="28194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06956" y="2519363"/>
            <a:ext cx="2407919" cy="9082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Questions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3418133"/>
            <a:ext cx="2407919" cy="9082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&amp; Answers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lifecare-edinburgh.org.uk/wp-content/uploads/2013/09/4759535950_3da0ea181e_o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7620000" cy="476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27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7"/>
          <p:cNvSpPr txBox="1">
            <a:spLocks/>
          </p:cNvSpPr>
          <p:nvPr/>
        </p:nvSpPr>
        <p:spPr>
          <a:xfrm>
            <a:off x="457200" y="388058"/>
            <a:ext cx="8229600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277255" y="867530"/>
            <a:ext cx="7302520" cy="4757737"/>
            <a:chOff x="1277255" y="867530"/>
            <a:chExt cx="7302520" cy="4757737"/>
          </a:xfrm>
        </p:grpSpPr>
        <p:sp>
          <p:nvSpPr>
            <p:cNvPr id="65" name="Curved Right Arrow 64"/>
            <p:cNvSpPr/>
            <p:nvPr/>
          </p:nvSpPr>
          <p:spPr bwMode="auto">
            <a:xfrm rot="15693342">
              <a:off x="3387706" y="135798"/>
              <a:ext cx="3488263" cy="6453593"/>
            </a:xfrm>
            <a:prstGeom prst="curvedRightArrow">
              <a:avLst>
                <a:gd name="adj1" fmla="val 17472"/>
                <a:gd name="adj2" fmla="val 36033"/>
                <a:gd name="adj3" fmla="val 25000"/>
              </a:avLst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1277255" y="867530"/>
              <a:ext cx="3093026" cy="4757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Content Placeholder 2"/>
            <p:cNvSpPr txBox="1">
              <a:spLocks/>
            </p:cNvSpPr>
            <p:nvPr/>
          </p:nvSpPr>
          <p:spPr bwMode="auto">
            <a:xfrm>
              <a:off x="5159352" y="5224496"/>
              <a:ext cx="2416746" cy="13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228600" indent="-228600" algn="l" rtl="0" eaLnBrk="0" fontAlgn="base" hangingPunct="0"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indent="-228600" algn="l" rtl="0" eaLnBrk="0" fontAlgn="base" hangingPunct="0">
                <a:spcBef>
                  <a:spcPct val="0"/>
                </a:spcBef>
                <a:spcAft>
                  <a:spcPts val="600"/>
                </a:spcAft>
                <a:buFont typeface="Arial" charset="0"/>
                <a:buChar char="–"/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685800" indent="-228600" algn="l" rtl="0" eaLnBrk="0" fontAlgn="base" hangingPunct="0"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914400" indent="-228600" algn="l" rtl="0" eaLnBrk="0" fontAlgn="base" hangingPunct="0">
                <a:spcBef>
                  <a:spcPct val="0"/>
                </a:spcBef>
                <a:spcAft>
                  <a:spcPts val="600"/>
                </a:spcAft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143000" indent="-228600" algn="l" rtl="0" eaLnBrk="0" fontAlgn="base" hangingPunct="0"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70000"/>
                </a:lnSpc>
                <a:buNone/>
              </a:pPr>
              <a:r>
                <a:rPr lang="en-US" sz="1100" b="1" dirty="0">
                  <a:solidFill>
                    <a:srgbClr val="55565A"/>
                  </a:solidFill>
                  <a:latin typeface="Frutiger LT Std 55 Roman"/>
                  <a:cs typeface="Frutiger LT Std 55 Roman"/>
                </a:rPr>
                <a:t>Length of Feedback Cycle</a:t>
              </a:r>
              <a:endParaRPr lang="en-US" sz="1100" b="1" baseline="30000" dirty="0">
                <a:solidFill>
                  <a:srgbClr val="55565A"/>
                </a:solidFill>
                <a:latin typeface="Frutiger LT Std 55 Roman"/>
                <a:cs typeface="Frutiger LT Std 55 Roman"/>
              </a:endParaRPr>
            </a:p>
          </p:txBody>
        </p:sp>
        <p:sp>
          <p:nvSpPr>
            <p:cNvPr id="68" name="Content Placeholder 2"/>
            <p:cNvSpPr txBox="1">
              <a:spLocks/>
            </p:cNvSpPr>
            <p:nvPr/>
          </p:nvSpPr>
          <p:spPr bwMode="auto">
            <a:xfrm rot="16200000">
              <a:off x="3996349" y="2976180"/>
              <a:ext cx="647751" cy="1250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228600" indent="-228600" algn="l" rtl="0" eaLnBrk="0" fontAlgn="base" hangingPunct="0"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57200" indent="-228600" algn="l" rtl="0" eaLnBrk="0" fontAlgn="base" hangingPunct="0">
                <a:spcBef>
                  <a:spcPct val="0"/>
                </a:spcBef>
                <a:spcAft>
                  <a:spcPts val="600"/>
                </a:spcAft>
                <a:buFont typeface="Arial" charset="0"/>
                <a:buChar char="–"/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685800" indent="-228600" algn="l" rtl="0" eaLnBrk="0" fontAlgn="base" hangingPunct="0"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914400" indent="-228600" algn="l" rtl="0" eaLnBrk="0" fontAlgn="base" hangingPunct="0">
                <a:spcBef>
                  <a:spcPct val="0"/>
                </a:spcBef>
                <a:spcAft>
                  <a:spcPts val="600"/>
                </a:spcAft>
                <a:buFont typeface="Arial" charset="0"/>
                <a:buChar char="–"/>
                <a:defRPr sz="16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143000" indent="-228600" algn="l" rtl="0" eaLnBrk="0" fontAlgn="base" hangingPunct="0">
                <a:spcBef>
                  <a:spcPct val="0"/>
                </a:spcBef>
                <a:spcAft>
                  <a:spcPts val="600"/>
                </a:spcAft>
                <a:buClr>
                  <a:schemeClr val="accent1"/>
                </a:buClr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70000"/>
                </a:lnSpc>
                <a:buNone/>
              </a:pPr>
              <a:r>
                <a:rPr lang="en-US" sz="1100" b="1" dirty="0">
                  <a:solidFill>
                    <a:srgbClr val="55565A"/>
                  </a:solidFill>
                  <a:latin typeface="Frutiger LT Std 55 Roman"/>
                  <a:cs typeface="Frutiger LT Std 55 Roman"/>
                </a:rPr>
                <a:t>Cost</a:t>
              </a:r>
              <a:endParaRPr lang="en-US" sz="1100" b="1" baseline="30000" dirty="0">
                <a:solidFill>
                  <a:srgbClr val="55565A"/>
                </a:solidFill>
                <a:latin typeface="Frutiger LT Std 55 Roman"/>
                <a:cs typeface="Frutiger LT Std 55 Roman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>
              <a:off x="4477130" y="2442614"/>
              <a:ext cx="236906" cy="2555301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4572000" y="2818254"/>
              <a:ext cx="372500" cy="2179661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659053" y="3362594"/>
              <a:ext cx="405960" cy="1644676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 bwMode="auto">
            <a:xfrm>
              <a:off x="4418385" y="5041236"/>
              <a:ext cx="58745" cy="86835"/>
            </a:xfrm>
            <a:prstGeom prst="ellipse">
              <a:avLst/>
            </a:prstGeom>
            <a:solidFill>
              <a:srgbClr val="008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solidFill>
                  <a:srgbClr val="008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78125" y="2006767"/>
              <a:ext cx="1383288" cy="435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Programming defect found via Continuous Integration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35526" y="2442614"/>
              <a:ext cx="1821072" cy="4519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9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Design or programming defect found via </a:t>
              </a:r>
              <a:br>
                <a:rPr lang="en-US" sz="9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9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Test Driven Development (TDD)</a:t>
              </a:r>
            </a:p>
          </p:txBody>
        </p:sp>
        <p:sp>
          <p:nvSpPr>
            <p:cNvPr id="76" name="Oval 75"/>
            <p:cNvSpPr/>
            <p:nvPr/>
          </p:nvSpPr>
          <p:spPr bwMode="auto">
            <a:xfrm flipH="1">
              <a:off x="4516283" y="5037622"/>
              <a:ext cx="58745" cy="86835"/>
            </a:xfrm>
            <a:prstGeom prst="ellipse">
              <a:avLst/>
            </a:prstGeom>
            <a:solidFill>
              <a:srgbClr val="008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solidFill>
                  <a:srgbClr val="008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159351" y="2910775"/>
              <a:ext cx="1619755" cy="4674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Requirements or design defect </a:t>
              </a:r>
              <a:br>
                <a:rPr lang="en-US" sz="9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9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found via Active Stakeholder Participation</a:t>
              </a: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4600308" y="5037622"/>
              <a:ext cx="58745" cy="86835"/>
            </a:xfrm>
            <a:prstGeom prst="ellipse">
              <a:avLst/>
            </a:prstGeom>
            <a:solidFill>
              <a:srgbClr val="008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solidFill>
                  <a:srgbClr val="008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H="1">
              <a:off x="4780540" y="4254837"/>
              <a:ext cx="489229" cy="743078"/>
            </a:xfrm>
            <a:prstGeom prst="line">
              <a:avLst/>
            </a:prstGeom>
            <a:ln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 bwMode="auto">
            <a:xfrm>
              <a:off x="4721795" y="5041153"/>
              <a:ext cx="58745" cy="86835"/>
            </a:xfrm>
            <a:prstGeom prst="ellipse">
              <a:avLst/>
            </a:prstGeom>
            <a:solidFill>
              <a:srgbClr val="008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solidFill>
                  <a:srgbClr val="008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269768" y="3552174"/>
              <a:ext cx="1237909" cy="8876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9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Requirements and integration defects </a:t>
              </a:r>
              <a:r>
                <a:rPr lang="en-US" sz="900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found </a:t>
              </a:r>
              <a:r>
                <a:rPr lang="en-US" sz="9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via Acceptance Test Driven </a:t>
              </a:r>
            </a:p>
            <a:p>
              <a:r>
                <a:rPr lang="en-US" sz="900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Development (ATDD)</a:t>
              </a: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6678916" y="4111396"/>
              <a:ext cx="58745" cy="86835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solidFill>
                  <a:srgbClr val="008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779774" y="4069883"/>
              <a:ext cx="1442860" cy="369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Programming defect found </a:t>
              </a:r>
              <a:b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via traditional QA hand-off testing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144792" y="3521049"/>
              <a:ext cx="1434983" cy="47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Design defect found via </a:t>
              </a:r>
              <a:b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traditional system</a:t>
              </a:r>
              <a:r>
                <a:rPr lang="en-US" sz="9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/</a:t>
              </a:r>
            </a:p>
            <a:p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9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 integration </a:t>
              </a: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testing</a:t>
              </a: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7027303" y="3552174"/>
              <a:ext cx="58745" cy="86835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solidFill>
                  <a:srgbClr val="008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7333576" y="2696792"/>
              <a:ext cx="58745" cy="86835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solidFill>
                  <a:srgbClr val="008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95275" y="1947952"/>
              <a:ext cx="921080" cy="4946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Non functional testing </a:t>
              </a:r>
              <a:b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immediately prior </a:t>
              </a:r>
              <a:b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to production</a:t>
              </a: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7497257" y="1947272"/>
              <a:ext cx="58745" cy="86835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solidFill>
                  <a:srgbClr val="008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54091" y="2703116"/>
              <a:ext cx="1062265" cy="230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Requirements defect </a:t>
              </a:r>
              <a:b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found via traditional </a:t>
              </a:r>
              <a:b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acceptance testing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379244" y="5176995"/>
              <a:ext cx="395898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4379243" y="1424726"/>
              <a:ext cx="0" cy="376414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Shift Left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0" name="Content Placeholder 4"/>
          <p:cNvSpPr txBox="1">
            <a:spLocks/>
          </p:cNvSpPr>
          <p:nvPr/>
        </p:nvSpPr>
        <p:spPr>
          <a:xfrm>
            <a:off x="457200" y="1684776"/>
            <a:ext cx="3586738" cy="38216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E87722"/>
                </a:solidFill>
              </a:rPr>
              <a:t>Test early, test often and test everything:</a:t>
            </a:r>
          </a:p>
          <a:p>
            <a:pPr marL="228600" lvl="1" indent="0">
              <a:buNone/>
            </a:pPr>
            <a:r>
              <a:rPr lang="en-US" dirty="0" smtClean="0"/>
              <a:t>Integration, Performance, Security, Acceptance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Later the issues are found, more time (&amp; cost) to fix</a:t>
            </a:r>
          </a:p>
          <a:p>
            <a:endParaRPr lang="en-US" dirty="0" smtClean="0"/>
          </a:p>
          <a:p>
            <a:r>
              <a:rPr lang="en-US" dirty="0" smtClean="0"/>
              <a:t>Use time to deliver value and not fixing defects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342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05415" y="2840573"/>
            <a:ext cx="14686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>
                    <a:lumMod val="65000"/>
                  </a:schemeClr>
                </a:solidFill>
              </a:rPr>
              <a:t>Poll</a:t>
            </a:r>
          </a:p>
        </p:txBody>
      </p:sp>
    </p:spTree>
    <p:extLst>
      <p:ext uri="{BB962C8B-B14F-4D97-AF65-F5344CB8AC3E}">
        <p14:creationId xmlns:p14="http://schemas.microsoft.com/office/powerpoint/2010/main" val="365807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What is ATDD ?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595086" y="1190172"/>
            <a:ext cx="7924800" cy="4397828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Acceptance Test-Driven Development (ATDD) is a practice where the whole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team collaborates in developing acceptance criteria,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before development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starts</a:t>
            </a:r>
          </a:p>
          <a:p>
            <a:pPr marL="342900" indent="-342900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Acceptance criteria are captured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in form of examples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demonstrate desired behavior, instead of comprehensive requirements,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in a “language” that team/stakeholders understand</a:t>
            </a:r>
          </a:p>
          <a:p>
            <a:pPr marL="342900" indent="-342900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Team discusses (business, dev,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qa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 the requirements/ story by asking what is needed, and then asking,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“how will we know we’ve done that?”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 This becomes acceptance scenarios and the 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documents of truth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</a:t>
            </a:r>
          </a:p>
          <a:p>
            <a:pPr marL="342900" indent="-342900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Scenarios are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automated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and successfully executed to accept user story</a:t>
            </a: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72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TDD Essentials_Khavkin_Feb 2017">
  <a:themeElements>
    <a:clrScheme name="Optum Ted">
      <a:dk1>
        <a:srgbClr val="53565A"/>
      </a:dk1>
      <a:lt1>
        <a:sysClr val="window" lastClr="FFFFFF"/>
      </a:lt1>
      <a:dk2>
        <a:srgbClr val="EAAA00"/>
      </a:dk2>
      <a:lt2>
        <a:srgbClr val="B1B3B3"/>
      </a:lt2>
      <a:accent1>
        <a:srgbClr val="E87722"/>
      </a:accent1>
      <a:accent2>
        <a:srgbClr val="008770"/>
      </a:accent2>
      <a:accent3>
        <a:srgbClr val="00549F"/>
      </a:accent3>
      <a:accent4>
        <a:srgbClr val="888B8D"/>
      </a:accent4>
      <a:accent5>
        <a:srgbClr val="739600"/>
      </a:accent5>
      <a:accent6>
        <a:srgbClr val="E87722"/>
      </a:accent6>
      <a:hlink>
        <a:srgbClr val="F2A900"/>
      </a:hlink>
      <a:folHlink>
        <a:srgbClr val="9E7722"/>
      </a:folHlink>
    </a:clrScheme>
    <a:fontScheme name="Opt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rIns="45720"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ItemUpdatedEventHandlerForConceptSearch</Name>
    <Synchronization>Asynchronous</Synchronization>
    <Type>10002</Type>
    <SequenceNumber>10001</SequenceNumber>
    <Url/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ItemUpdatingEventHandlerForConceptSearch</Name>
    <Synchronization>Synchronous</Synchronization>
    <Type>2</Type>
    <SequenceNumber>10001</SequenceNumber>
    <Url/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ItemCheckedInEventHandlerForConceptSearch</Name>
    <Synchronization>Asynchronous</Synchronization>
    <Type>10004</Type>
    <SequenceNumber>10002</SequenceNumber>
    <Url/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ItemUncheckedOutEventHandlerForConceptSearch</Name>
    <Synchronization>Asynchronous</Synchronization>
    <Type>10006</Type>
    <SequenceNumber>10003</SequenceNumber>
    <Url/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ItemAddedEventHandlerForConceptSearch</Name>
    <Synchronization>Asynchronous</Synchronization>
    <Type>10001</Type>
    <SequenceNumber>10004</SequenceNumber>
    <Url/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ItemFileMovedEventHandlerForConceptSearch</Name>
    <Synchronization>Asynchronous</Synchronization>
    <Type>10009</Type>
    <SequenceNumber>10005</SequenceNumber>
    <Url/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ItemDeletedEventHandlerForConceptSearch</Name>
    <Synchronization>Asynchronous</Synchronization>
    <Type>10003</Type>
    <SequenceNumber>10006</SequenceNumber>
    <Url/>
    <Assembly>conceptSearching.Sharepoint.ContentTypes2010, Version=1.0.0.0, Culture=neutral, PublicKeyToken=858f8f13980e4745</Assembly>
    <Class>conceptSearching.Sharepoint.ContentTypes2010.CSHandleEvent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SMeta2010Field xmlns="http://schemas.microsoft.com/sharepoint/v3">950687fc-e074-48a6-893c-9b7943dfac87;2016-03-24 00:25:31;AUTOCLASSIFIED;Subject Matter:2016-03-24 00:25:31|False||AUTOCLASSIFIED|2016-03-24 00:25:31|UNDEFINED;False</CSMeta2010Field>
    <f73324085d9f4a14b816af10cdb6975d xmlns="5a350a23-5c40-4617-8fd0-67f9f1880c08">
      <Terms xmlns="http://schemas.microsoft.com/office/infopath/2007/PartnerControls"/>
    </f73324085d9f4a14b816af10cdb6975d>
    <TaxCatchAll xmlns="5a350a23-5c40-4617-8fd0-67f9f1880c08"/>
    <PublishingContact xmlns="http://schemas.microsoft.com/sharepoint/v3">
      <UserInfo>
        <DisplayName>Meents, Benjamin W</DisplayName>
        <AccountId>5136</AccountId>
        <AccountType/>
      </UserInfo>
    </PublishingContac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OptumDocument" ma:contentTypeID="0x010100EB533B08D0A54DDD87325BF4099A2A3D001C2860BAC6962342A59F5BD22CE03C74" ma:contentTypeVersion="34" ma:contentTypeDescription="Content type for documents in Inside Optum" ma:contentTypeScope="" ma:versionID="a3a4538daa9a346f71335dbb8c9a639e">
  <xsd:schema xmlns:xsd="http://www.w3.org/2001/XMLSchema" xmlns:xs="http://www.w3.org/2001/XMLSchema" xmlns:p="http://schemas.microsoft.com/office/2006/metadata/properties" xmlns:ns1="http://schemas.microsoft.com/sharepoint/v3" xmlns:ns2="5a350a23-5c40-4617-8fd0-67f9f1880c08" targetNamespace="http://schemas.microsoft.com/office/2006/metadata/properties" ma:root="true" ma:fieldsID="3b483950c834f46bf599e3bf24aa126b" ns1:_="" ns2:_="">
    <xsd:import namespace="http://schemas.microsoft.com/sharepoint/v3"/>
    <xsd:import namespace="5a350a23-5c40-4617-8fd0-67f9f1880c08"/>
    <xsd:element name="properties">
      <xsd:complexType>
        <xsd:sequence>
          <xsd:element name="documentManagement">
            <xsd:complexType>
              <xsd:all>
                <xsd:element ref="ns2:f73324085d9f4a14b816af10cdb6975d" minOccurs="0"/>
                <xsd:element ref="ns2:TaxCatchAll" minOccurs="0"/>
                <xsd:element ref="ns2:TaxCatchAllLabel" minOccurs="0"/>
                <xsd:element ref="ns1:PublishingContact"/>
                <xsd:element ref="ns1:CSMeta2010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12" ma:displayName="Contact" ma:description="Contact is a site column created by the Publishing feature. It is used on the Page Content Type as the person or group who is the contact person for the page." ma:list="UserInfo" ma:internalName="PublishingContact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SMeta2010Field" ma:index="13" nillable="true" ma:displayName="Classification Status" ma:internalName="CSMeta2010Field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350a23-5c40-4617-8fd0-67f9f1880c08" elementFormDefault="qualified">
    <xsd:import namespace="http://schemas.microsoft.com/office/2006/documentManagement/types"/>
    <xsd:import namespace="http://schemas.microsoft.com/office/infopath/2007/PartnerControls"/>
    <xsd:element name="f73324085d9f4a14b816af10cdb6975d" ma:index="8" nillable="true" ma:taxonomy="true" ma:internalName="f73324085d9f4a14b816af10cdb6975d" ma:taxonomyFieldName="Subject_x0020_Matter" ma:displayName="Subject Matter" ma:readOnly="false" ma:default="" ma:fieldId="{f7332408-5d9f-4a14-b816-af10cdb6975d}" ma:taxonomyMulti="true" ma:sspId="09901bd3-da34-454f-8308-eaee4212aa11" ma:termSetId="c621e1fa-b91c-4f93-8906-5436da87ec9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34a1aa00-5f4f-4c79-9d0f-e16b920ee2d1}" ma:internalName="TaxCatchAll" ma:showField="CatchAllData" ma:web="5a350a23-5c40-4617-8fd0-67f9f1880c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34a1aa00-5f4f-4c79-9d0f-e16b920ee2d1}" ma:internalName="TaxCatchAllLabel" ma:readOnly="true" ma:showField="CatchAllDataLabel" ma:web="5a350a23-5c40-4617-8fd0-67f9f1880c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1014FC-CDA0-4E41-8FAA-D43365CADA2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306197D-C090-4DA8-8F7F-C8295366C832}">
  <ds:schemaRefs>
    <ds:schemaRef ds:uri="5a350a23-5c40-4617-8fd0-67f9f1880c08"/>
    <ds:schemaRef ds:uri="http://schemas.microsoft.com/sharepoint/v3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E530334-94C0-4E45-A8F6-DE2C7A6C39C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6AB79BA-0072-494B-8EA5-F2F3779238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350a23-5c40-4617-8fd0-67f9f1880c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OPTUM_Template for Silver Fox_v04</Template>
  <TotalTime>14544</TotalTime>
  <Words>2459</Words>
  <Application>Microsoft Office PowerPoint</Application>
  <PresentationFormat>On-screen Show (4:3)</PresentationFormat>
  <Paragraphs>540</Paragraphs>
  <Slides>63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ATDD Essentials_Khavkin_Feb 2017</vt:lpstr>
      <vt:lpstr>ATDD – using Java, Cucumber, Jenkins</vt:lpstr>
      <vt:lpstr>Agenda</vt:lpstr>
      <vt:lpstr>Separated view and work</vt:lpstr>
      <vt:lpstr>Requirements are Interpreted</vt:lpstr>
      <vt:lpstr>ATDD</vt:lpstr>
      <vt:lpstr>ATDD – Benefits</vt:lpstr>
      <vt:lpstr>Shift Left </vt:lpstr>
      <vt:lpstr>PowerPoint Presentation</vt:lpstr>
      <vt:lpstr>What is ATDD ?</vt:lpstr>
      <vt:lpstr>How you do ATDD ?</vt:lpstr>
      <vt:lpstr>ATDD – Three Amigos Collaboration</vt:lpstr>
      <vt:lpstr>Acceptance criteria connects all </vt:lpstr>
      <vt:lpstr>SbE to Living Documentation</vt:lpstr>
      <vt:lpstr>INVEST stories with acceptance criteria</vt:lpstr>
      <vt:lpstr>Gherkin  - language</vt:lpstr>
      <vt:lpstr>Gherkin  - Declarative vs Imperative</vt:lpstr>
      <vt:lpstr>ATDD – High level process</vt:lpstr>
      <vt:lpstr>Red-Green-Refactor</vt:lpstr>
      <vt:lpstr>Technology and Tools</vt:lpstr>
      <vt:lpstr>PowerPoint Presentation</vt:lpstr>
      <vt:lpstr>User story in CA Agile central/ Rally</vt:lpstr>
      <vt:lpstr>Traditional versus Gherkin</vt:lpstr>
      <vt:lpstr>Atom Editor</vt:lpstr>
      <vt:lpstr>   Atom Editor – with cucumber plugin</vt:lpstr>
      <vt:lpstr>Atom Editor - Example</vt:lpstr>
      <vt:lpstr>Pickles</vt:lpstr>
      <vt:lpstr>IDE – install and setup</vt:lpstr>
      <vt:lpstr>IDE – IntelliJ – Cucumber plugin</vt:lpstr>
      <vt:lpstr>IDE – maven and jdk</vt:lpstr>
      <vt:lpstr>Maven POM</vt:lpstr>
      <vt:lpstr> Cucumber structure</vt:lpstr>
      <vt:lpstr>Scenarios – at different levels</vt:lpstr>
      <vt:lpstr> Structure</vt:lpstr>
      <vt:lpstr>Feature file, Scenario, Step</vt:lpstr>
      <vt:lpstr>Create step definition</vt:lpstr>
      <vt:lpstr>IDE – step suggestions</vt:lpstr>
      <vt:lpstr>Step definition</vt:lpstr>
      <vt:lpstr>Hooks</vt:lpstr>
      <vt:lpstr>Background</vt:lpstr>
      <vt:lpstr>Scenario Outline</vt:lpstr>
      <vt:lpstr>Runner class – cucumber options</vt:lpstr>
      <vt:lpstr>Execution</vt:lpstr>
      <vt:lpstr>Jenkins pipeline</vt:lpstr>
      <vt:lpstr>Test execution</vt:lpstr>
      <vt:lpstr>Cucumber test report</vt:lpstr>
      <vt:lpstr>Report and trend</vt:lpstr>
      <vt:lpstr>Tags</vt:lpstr>
      <vt:lpstr>Report with tags</vt:lpstr>
      <vt:lpstr>PowerPoint Presentation</vt:lpstr>
      <vt:lpstr>OCM ATDD - Project structure</vt:lpstr>
      <vt:lpstr>Feature file</vt:lpstr>
      <vt:lpstr>Step definition</vt:lpstr>
      <vt:lpstr>Page Object</vt:lpstr>
      <vt:lpstr>Hooks</vt:lpstr>
      <vt:lpstr>Parallel Execution</vt:lpstr>
      <vt:lpstr>Sauce Labs</vt:lpstr>
      <vt:lpstr>Rally - Test cases and status update</vt:lpstr>
      <vt:lpstr>ATDD, TDD and CI</vt:lpstr>
      <vt:lpstr>Developing best practice… </vt:lpstr>
      <vt:lpstr>Testimonial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Caitlyn Ryan</dc:creator>
  <cp:lastModifiedBy>Mormino, Christina L</cp:lastModifiedBy>
  <cp:revision>549</cp:revision>
  <dcterms:created xsi:type="dcterms:W3CDTF">2016-02-10T20:23:49Z</dcterms:created>
  <dcterms:modified xsi:type="dcterms:W3CDTF">2017-10-24T16:20:31Z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ontentTypeId" pid="2">
    <vt:lpwstr>0x010100EB533B08D0A54DDD87325BF4099A2A3D001C2860BAC6962342A59F5BD22CE03C74</vt:lpwstr>
  </property>
  <property fmtid="{D5CDD505-2E9C-101B-9397-08002B2CF9AE}" name="Subject Matter" pid="3">
    <vt:lpwstr/>
  </property>
  <property fmtid="{D5CDD505-2E9C-101B-9397-08002B2CF9AE}" name="Offisync_UniqueId" pid="4">
    <vt:lpwstr>108498</vt:lpwstr>
  </property>
  <property fmtid="{D5CDD505-2E9C-101B-9397-08002B2CF9AE}" name="Jive_VersionGuid" pid="5">
    <vt:lpwstr>32aef2d9-4518-40cc-94e2-bc364911887a</vt:lpwstr>
  </property>
  <property fmtid="{D5CDD505-2E9C-101B-9397-08002B2CF9AE}" name="Jive_LatestUserAccountName" pid="6">
    <vt:lpwstr>vreddy24</vt:lpwstr>
  </property>
  <property fmtid="{D5CDD505-2E9C-101B-9397-08002B2CF9AE}" name="Offisync_UpdateToken" pid="7">
    <vt:lpwstr>1</vt:lpwstr>
  </property>
  <property fmtid="{D5CDD505-2E9C-101B-9397-08002B2CF9AE}" name="Offisync_ProviderInitializationData" pid="8">
    <vt:lpwstr>https://hubconnect.uhg.com</vt:lpwstr>
  </property>
  <property fmtid="{D5CDD505-2E9C-101B-9397-08002B2CF9AE}" name="Offisync_ServerID" pid="9">
    <vt:lpwstr>e3e54f63-90d9-4136-a210-b624ba838b23</vt:lpwstr>
  </property>
</Properties>
</file>